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8" r:id="rId4"/>
    <p:sldId id="259" r:id="rId5"/>
    <p:sldId id="261" r:id="rId6"/>
    <p:sldId id="262" r:id="rId7"/>
    <p:sldId id="263" r:id="rId8"/>
    <p:sldId id="267" r:id="rId9"/>
    <p:sldId id="268" r:id="rId10"/>
    <p:sldId id="269" r:id="rId11"/>
    <p:sldId id="270" r:id="rId12"/>
    <p:sldId id="271" r:id="rId13"/>
    <p:sldId id="273" r:id="rId14"/>
    <p:sldId id="274" r:id="rId15"/>
    <p:sldId id="275" r:id="rId16"/>
    <p:sldId id="276" r:id="rId17"/>
    <p:sldId id="277" r:id="rId18"/>
    <p:sldId id="278" r:id="rId19"/>
    <p:sldId id="279" r:id="rId20"/>
    <p:sldId id="264" r:id="rId21"/>
    <p:sldId id="265" r:id="rId22"/>
    <p:sldId id="266" r:id="rId23"/>
    <p:sldId id="280" r:id="rId2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65" autoAdjust="0"/>
    <p:restoredTop sz="94615" autoAdjust="0"/>
  </p:normalViewPr>
  <p:slideViewPr>
    <p:cSldViewPr>
      <p:cViewPr>
        <p:scale>
          <a:sx n="51" d="100"/>
          <a:sy n="51" d="100"/>
        </p:scale>
        <p:origin x="-2688" y="-1290"/>
      </p:cViewPr>
      <p:guideLst>
        <p:guide orient="horz" pos="2160"/>
        <p:guide pos="2880"/>
      </p:guideLst>
    </p:cSldViewPr>
  </p:slideViewPr>
  <p:outlineViewPr>
    <p:cViewPr>
      <p:scale>
        <a:sx n="33" d="100"/>
        <a:sy n="33" d="100"/>
      </p:scale>
      <p:origin x="48" y="510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F6C216-68BE-453D-B530-A5007A2965F4}" type="datetimeFigureOut">
              <a:rPr lang="de-DE" smtClean="0"/>
              <a:pPr/>
              <a:t>06.08.2019</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61A2D2-3103-4E70-A8B4-2323D0AB4E09}" type="slidenum">
              <a:rPr lang="de-DE" smtClean="0"/>
              <a:pPr/>
              <a:t>‹#›</a:t>
            </a:fld>
            <a:endParaRPr lang="de-DE"/>
          </a:p>
        </p:txBody>
      </p:sp>
    </p:spTree>
    <p:extLst>
      <p:ext uri="{BB962C8B-B14F-4D97-AF65-F5344CB8AC3E}">
        <p14:creationId xmlns:p14="http://schemas.microsoft.com/office/powerpoint/2010/main" val="1732307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7561A2D2-3103-4E70-A8B4-2323D0AB4E09}" type="slidenum">
              <a:rPr lang="de-DE" smtClean="0"/>
              <a:pPr/>
              <a:t>1</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7EAB7AD8-DEEC-4DBE-96A3-E9BC75D294BE}" type="datetimeFigureOut">
              <a:rPr lang="de-DE" smtClean="0"/>
              <a:pPr/>
              <a:t>06.08.2019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C6F1B07-8CF2-4E64-800E-750173D94D40}" type="slidenum">
              <a:rPr lang="de-DE" smtClean="0"/>
              <a:pPr/>
              <a:t>‹#›</a:t>
            </a:fld>
            <a:endParaRPr lang="de-DE"/>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EAB7AD8-DEEC-4DBE-96A3-E9BC75D294BE}" type="datetimeFigureOut">
              <a:rPr lang="de-DE" smtClean="0"/>
              <a:pPr/>
              <a:t>06.08.2019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C6F1B07-8CF2-4E64-800E-750173D94D40}" type="slidenum">
              <a:rPr lang="de-DE" smtClean="0"/>
              <a:pPr/>
              <a:t>‹#›</a:t>
            </a:fld>
            <a:endParaRPr lang="de-DE"/>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EAB7AD8-DEEC-4DBE-96A3-E9BC75D294BE}" type="datetimeFigureOut">
              <a:rPr lang="de-DE" smtClean="0"/>
              <a:pPr/>
              <a:t>06.08.2019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C6F1B07-8CF2-4E64-800E-750173D94D40}" type="slidenum">
              <a:rPr lang="de-DE" smtClean="0"/>
              <a:pPr/>
              <a:t>‹#›</a:t>
            </a:fld>
            <a:endParaRPr lang="de-DE"/>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EAB7AD8-DEEC-4DBE-96A3-E9BC75D294BE}" type="datetimeFigureOut">
              <a:rPr lang="de-DE" smtClean="0"/>
              <a:pPr/>
              <a:t>06.08.2019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C6F1B07-8CF2-4E64-800E-750173D94D40}" type="slidenum">
              <a:rPr lang="de-DE" smtClean="0"/>
              <a:pPr/>
              <a:t>‹#›</a:t>
            </a:fld>
            <a:endParaRPr lang="de-DE"/>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7EAB7AD8-DEEC-4DBE-96A3-E9BC75D294BE}" type="datetimeFigureOut">
              <a:rPr lang="de-DE" smtClean="0"/>
              <a:pPr/>
              <a:t>06.08.2019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C6F1B07-8CF2-4E64-800E-750173D94D40}" type="slidenum">
              <a:rPr lang="de-DE" smtClean="0"/>
              <a:pPr/>
              <a:t>‹#›</a:t>
            </a:fld>
            <a:endParaRPr lang="de-DE"/>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7EAB7AD8-DEEC-4DBE-96A3-E9BC75D294BE}" type="datetimeFigureOut">
              <a:rPr lang="de-DE" smtClean="0"/>
              <a:pPr/>
              <a:t>06.08.2019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C6F1B07-8CF2-4E64-800E-750173D94D40}" type="slidenum">
              <a:rPr lang="de-DE" smtClean="0"/>
              <a:pPr/>
              <a:t>‹#›</a:t>
            </a:fld>
            <a:endParaRPr lang="de-DE"/>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7EAB7AD8-DEEC-4DBE-96A3-E9BC75D294BE}" type="datetimeFigureOut">
              <a:rPr lang="de-DE" smtClean="0"/>
              <a:pPr/>
              <a:t>06.08.2019</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0C6F1B07-8CF2-4E64-800E-750173D94D40}" type="slidenum">
              <a:rPr lang="de-DE" smtClean="0"/>
              <a:pPr/>
              <a:t>‹#›</a:t>
            </a:fld>
            <a:endParaRPr lang="de-DE"/>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7EAB7AD8-DEEC-4DBE-96A3-E9BC75D294BE}" type="datetimeFigureOut">
              <a:rPr lang="de-DE" smtClean="0"/>
              <a:pPr/>
              <a:t>06.08.2019</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0C6F1B07-8CF2-4E64-800E-750173D94D40}" type="slidenum">
              <a:rPr lang="de-DE" smtClean="0"/>
              <a:pPr/>
              <a:t>‹#›</a:t>
            </a:fld>
            <a:endParaRPr lang="de-DE"/>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EAB7AD8-DEEC-4DBE-96A3-E9BC75D294BE}" type="datetimeFigureOut">
              <a:rPr lang="de-DE" smtClean="0"/>
              <a:pPr/>
              <a:t>06.08.2019</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0C6F1B07-8CF2-4E64-800E-750173D94D40}" type="slidenum">
              <a:rPr lang="de-DE" smtClean="0"/>
              <a:pPr/>
              <a:t>‹#›</a:t>
            </a:fld>
            <a:endParaRPr lang="de-DE"/>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7EAB7AD8-DEEC-4DBE-96A3-E9BC75D294BE}" type="datetimeFigureOut">
              <a:rPr lang="de-DE" smtClean="0"/>
              <a:pPr/>
              <a:t>06.08.2019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C6F1B07-8CF2-4E64-800E-750173D94D40}" type="slidenum">
              <a:rPr lang="de-DE" smtClean="0"/>
              <a:pPr/>
              <a:t>‹#›</a:t>
            </a:fld>
            <a:endParaRPr lang="de-DE"/>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7EAB7AD8-DEEC-4DBE-96A3-E9BC75D294BE}" type="datetimeFigureOut">
              <a:rPr lang="de-DE" smtClean="0"/>
              <a:pPr/>
              <a:t>06.08.2019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C6F1B07-8CF2-4E64-800E-750173D94D40}" type="slidenum">
              <a:rPr lang="de-DE" smtClean="0"/>
              <a:pPr/>
              <a:t>‹#›</a:t>
            </a:fld>
            <a:endParaRPr lang="de-DE"/>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B7AD8-DEEC-4DBE-96A3-E9BC75D294BE}" type="datetimeFigureOut">
              <a:rPr lang="de-DE" smtClean="0"/>
              <a:pPr/>
              <a:t>06.08.2019</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6F1B07-8CF2-4E64-800E-750173D94D40}" type="slidenum">
              <a:rPr lang="de-DE" smtClean="0"/>
              <a:pPr/>
              <a:t>‹#›</a:t>
            </a:fld>
            <a:endParaRPr lang="de-DE"/>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tiff"/><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upload.wikimedia.org/wikipedia/commons/8/86/Bayreuth_03.04.07_Maximilianstrasse_9.jpg"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6.jpe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6.jpeg"/><Relationship Id="rId2" Type="http://schemas.openxmlformats.org/officeDocument/2006/relationships/hyperlink" Target="http://jean-paul-museum.de/Webseite-Seiten/Bild2.html" TargetMode="Externa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de.wikipedia.org/wiki/Datei:Bayreuth_03.04.07_Maximilianstrasse_9.jpg" TargetMode="External"/><Relationship Id="rId2" Type="http://schemas.openxmlformats.org/officeDocument/2006/relationships/hyperlink" Target="http://www.jean-paul-gymnasium.de/unsere-schule/schulprofil/traditionsreich.html" TargetMode="External"/><Relationship Id="rId1" Type="http://schemas.openxmlformats.org/officeDocument/2006/relationships/slideLayout" Target="../slideLayouts/slideLayout2.xml"/><Relationship Id="rId6" Type="http://schemas.openxmlformats.org/officeDocument/2006/relationships/hyperlink" Target="http://www.jeanpaulstube.de/rollwenzelei.html" TargetMode="External"/><Relationship Id="rId5" Type="http://schemas.openxmlformats.org/officeDocument/2006/relationships/hyperlink" Target="http://www.bayreuth.de/tourismus_kultur_freizeit/tourist_information/museen/jean_paul_museum_309.html" TargetMode="External"/><Relationship Id="rId4" Type="http://schemas.openxmlformats.org/officeDocument/2006/relationships/hyperlink" Target="http://www.jean-paul-museum.de/Impressionen/Impressionen.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e-DE" sz="6000" i="1" dirty="0" smtClean="0">
                <a:solidFill>
                  <a:schemeClr val="accent6">
                    <a:lumMod val="60000"/>
                    <a:lumOff val="40000"/>
                  </a:schemeClr>
                </a:solidFill>
                <a:latin typeface="Monotype Corsiva" pitchFamily="66" charset="0"/>
              </a:rPr>
              <a:t>Jean Paul (1763-1825)</a:t>
            </a:r>
            <a:endParaRPr lang="de-DE" sz="6000" i="1" dirty="0">
              <a:solidFill>
                <a:schemeClr val="accent6">
                  <a:lumMod val="60000"/>
                  <a:lumOff val="40000"/>
                </a:schemeClr>
              </a:solidFill>
              <a:latin typeface="Monotype Corsiva" pitchFamily="66" charset="0"/>
            </a:endParaRPr>
          </a:p>
        </p:txBody>
      </p:sp>
      <p:sp>
        <p:nvSpPr>
          <p:cNvPr id="3" name="Untertitel 2"/>
          <p:cNvSpPr>
            <a:spLocks noGrp="1"/>
          </p:cNvSpPr>
          <p:nvPr>
            <p:ph type="subTitle" idx="1"/>
          </p:nvPr>
        </p:nvSpPr>
        <p:spPr>
          <a:xfrm>
            <a:off x="1331640" y="3356992"/>
            <a:ext cx="6400800" cy="1752600"/>
          </a:xfrm>
        </p:spPr>
        <p:txBody>
          <a:bodyPr/>
          <a:lstStyle/>
          <a:p>
            <a:r>
              <a:rPr lang="de-DE" dirty="0" smtClean="0">
                <a:solidFill>
                  <a:srgbClr val="002060"/>
                </a:solidFill>
              </a:rPr>
              <a:t>Eine „Fremdlebensbeschreibung“</a:t>
            </a:r>
            <a:endParaRPr lang="de-DE" dirty="0">
              <a:solidFill>
                <a:srgbClr val="002060"/>
              </a:solidFill>
            </a:endParaRPr>
          </a:p>
        </p:txBody>
      </p:sp>
      <p:pic>
        <p:nvPicPr>
          <p:cNvPr id="6" name="Grafik 5" descr="Bollinger-Portra串t SW.jpg"/>
          <p:cNvPicPr>
            <a:picLocks noChangeAspect="1"/>
          </p:cNvPicPr>
          <p:nvPr/>
        </p:nvPicPr>
        <p:blipFill>
          <a:blip r:embed="rId4" cstate="print">
            <a:duotone>
              <a:schemeClr val="accent1">
                <a:shade val="45000"/>
                <a:satMod val="135000"/>
              </a:schemeClr>
              <a:prstClr val="white"/>
            </a:duotone>
          </a:blip>
          <a:srcRect l="8051" t="6255" r="6269" b="23340"/>
          <a:stretch>
            <a:fillRect/>
          </a:stretch>
        </p:blipFill>
        <p:spPr>
          <a:xfrm>
            <a:off x="7227986" y="4293096"/>
            <a:ext cx="2022329" cy="2564904"/>
          </a:xfrm>
          <a:prstGeom prst="rect">
            <a:avLst/>
          </a:prstGeom>
          <a:effectLst/>
          <a:scene3d>
            <a:camera prst="isometricOffAxis2Left"/>
            <a:lightRig rig="threePt" dir="t"/>
          </a:scene3d>
        </p:spPr>
      </p:pic>
      <p:pic>
        <p:nvPicPr>
          <p:cNvPr id="7" name="Grafik 6" descr="Jean Paul 1803.tif"/>
          <p:cNvPicPr>
            <a:picLocks noChangeAspect="1"/>
          </p:cNvPicPr>
          <p:nvPr/>
        </p:nvPicPr>
        <p:blipFill>
          <a:blip r:embed="rId5" cstate="print">
            <a:duotone>
              <a:schemeClr val="accent1">
                <a:shade val="45000"/>
                <a:satMod val="135000"/>
              </a:schemeClr>
              <a:prstClr val="white"/>
            </a:duotone>
            <a:lum/>
          </a:blip>
          <a:srcRect l="16347" t="4275" r="4568" b="11203"/>
          <a:stretch>
            <a:fillRect/>
          </a:stretch>
        </p:blipFill>
        <p:spPr>
          <a:xfrm rot="448546">
            <a:off x="101842" y="-193526"/>
            <a:ext cx="2047275" cy="2657102"/>
          </a:xfrm>
          <a:prstGeom prst="rect">
            <a:avLst/>
          </a:prstGeom>
          <a:ln>
            <a:solidFill>
              <a:srgbClr val="0070C0"/>
            </a:solidFill>
          </a:ln>
          <a:scene3d>
            <a:camera prst="perspectiveAbove"/>
            <a:lightRig rig="threePt" dir="t"/>
          </a:scene3d>
          <a:sp3d>
            <a:bevelT prst="angle"/>
          </a:sp3d>
        </p:spPr>
      </p:pic>
      <p:pic>
        <p:nvPicPr>
          <p:cNvPr id="8" name="Grafik 7" descr="Schleich n Meyer 1811.jpg"/>
          <p:cNvPicPr>
            <a:picLocks noChangeAspect="1"/>
          </p:cNvPicPr>
          <p:nvPr/>
        </p:nvPicPr>
        <p:blipFill>
          <a:blip r:embed="rId6" cstate="print">
            <a:duotone>
              <a:prstClr val="black"/>
              <a:schemeClr val="accent1">
                <a:tint val="45000"/>
                <a:satMod val="400000"/>
              </a:schemeClr>
            </a:duotone>
          </a:blip>
          <a:srcRect l="8543" t="6988" r="6028" b="9154"/>
          <a:stretch>
            <a:fillRect/>
          </a:stretch>
        </p:blipFill>
        <p:spPr>
          <a:xfrm>
            <a:off x="-252536" y="4077072"/>
            <a:ext cx="2124743" cy="2549692"/>
          </a:xfrm>
          <a:prstGeom prst="rect">
            <a:avLst/>
          </a:prstGeom>
          <a:ln>
            <a:noFill/>
          </a:ln>
          <a:effectLst>
            <a:outerShdw blurRad="149987" dist="250190" dir="8460000" algn="ctr">
              <a:srgbClr val="000000">
                <a:alpha val="28000"/>
              </a:srgbClr>
            </a:outerShdw>
          </a:effectLst>
          <a:scene3d>
            <a:camera prst="perspectiveLeft"/>
            <a:lightRig rig="contrasting" dir="t">
              <a:rot lat="0" lon="0" rev="1500000"/>
            </a:lightRig>
          </a:scene3d>
          <a:sp3d prstMaterial="metal">
            <a:bevelT w="88900" h="88900" prst="softRound"/>
          </a:sp3d>
        </p:spPr>
      </p:pic>
      <p:sp>
        <p:nvSpPr>
          <p:cNvPr id="11266" name="AutoShape 2" descr="data:image/jpeg;base64,/9j/4AAQSkZJRgABAQAAAQABAAD/2wCEAAkGBhQSERUUExMVFRUWGRcVGBcYFxoWGBgYGxYYGBUYGBgaHCcfFxkjGRgYHy8gIycpLCwsGh4xNTAqNSYrLCkBCQoKDgwOGg8PGiwkHCQsLCwsLCwsLCwsLCksLC0sLCwsLCwsLCwsLCwsLCwsLCw0KSwsLCwsLCwsLCwsLCwsLP/AABEIAOUA3AMBIgACEQEDEQH/xAAcAAABBAMBAAAAAAAAAAAAAAAABAUGBwIDCAH/xAA/EAABAgMECAQFAwMCBgMAAAABAhEAAyEEEjFBBQYHUWFxkfATgaGxIjLB0eEUQvEjUmKCoggkM3KywlNzkv/EABYBAQEBAAAAAAAAAAAAAAAAAAABAv/EABoRAQEAAwEBAAAAAAAAAAAAAAABESFBUTH/2gAMAwEAAhEDEQA/ALxggggCCCCAIIIIAggjXPnpQkqUQAKkmAJ89KElS1BKUhySWAHExGZ+0qxpUUhaiR/iU13fExfy+kVXtM2iqtE8y5S1CQjAJBSVGjqP92YD0bLdX1qtRURlmKjlkBAdC6U1+nJuqkypdxQcFahi4BF5Kmo4JzGYDPDBpTa7PlrH9JAIHxIJvJOIdKgygXGBwqCM4rTVvQs20rSjxCArKpdhluxNecT+fqXZLIgKtHizVKcBJcEgA3iEpokAVUSaPXGAV2HbLMUu6JAWD+1/iB3BQDEf6Xyc4wgtO0fSE5YSQmQkfMmWDf4/EXajnKIbpPSctMx5NnloQmiWJIObqb5j7M1WhToDScpUwKtQVMAJNxAdLnH4QM6dTAXNo7W+zy5CTNtIJ3lV8g1oWS4o2MRbSm2vwZpCZaJst/2qKVgbw7hXpuiKa460ypssS5UhEtIdnSEqyo5BffT7xXa0F8IbHS+qW0az25XhpN2Y14JNLwdiz5g5fRiZbHLOqyJ0q0S5spCiqWQtLAl6+tHpnFuSdrSUApVImCYAL183cGFAWO9+JgLKgiL6A2hWW1LTLCyiYrBK03bxzCTgT5xKIAggggCCCCAIIIIAggggCCCCAIIIIAggggCINtS1xFjkXEkeJMBbNgxALb39vIzgmOadrGsAtOkJt1ToQQhJBcFgAT1eAhy55KipRvEvjU842yhmc8+/KE0pP8+whWxIJrkPQt6976LF2UyTMtCQlwxKiRQ4GhOLFsKP5UtO3akotEwrmksVC8kUdCKIQDiEuCo8VHg1e7E7GozCoD4UpJJbEqLD0T5V3xdQiCndpOp9z4paCE0ShKEgqmKarsGly0ijZmgFXDLofZ7pFX7EyxRio4B3wSCRljui/Cl4AICjrfsot7CkqaNwIScq1SOwcIz1a2W2gTwZsoplvmRRqukh3zbzfFou+CAarDqxZ5QATLSPIc4S6w6nybVLKVIS+RZ2LFuWMP8ABAc8aw6kzbDNSoFRQlQN8PeQQxfypXszbU/a6FTEWe2FIKmSieKAqwHiJ/aTQXhR92MWBpuwJmyykgEsY5y1x0SbPOKP2E/C4Ibh07EB09BFc7Gtbl2mzqs82q7OEhKiarllwlxi6WZ8w2eNjQBBBBAEEEEAQQQQBBBBAEEEEAQQQQEG2p67iw2coQf600MnelJBdfPIRzmiQqYpzUk4nMvv6RL9p2kTadJzzimWrwk7mTQ/7nx+kN9lCJVxS3ZNf9YZTeoB5QCDRWhzMWBUVSOPxDdyIMO87V1csKDOpgth5E1H+MN0nTl2cSP8a4MAx+kSvRWtMtVtQtbXbqrwoxdAGG+g4QE32KSWs6yaEqAr33wizYgmzyUhPjGS4lqIuvuvKw8h0idAwHsEEEAQQQQBBBHhMBotJpFObTrCJhOGDhgXvAV5YinExbVstQYuxHFvrSKY1y0kFrYgUoKMQ4wfc2EBnsJmK/WzNxkkH/8AaSlvNxF6xUuxSxAqtCgay13GepSQ4J31EW1AEEEEAQQQQBBBBAEEEEAQQQQBBBDfp/Sws1nmTlYISVV35ccd0ByprJa/+dtJ3zZh8r5d+sIp1oK61PDdup37xnbHmLXNOaiXIzJJLDfGVimpSSFpwqxz59cOMMehPJsqjv4QukWIvV+Jr2z0hRKtaCGul+bAYMz5ZVjdMtawLrJS+bVzavWGhdWyeYTIIxSCauC6sSB17rFghXeEVnsenDw1JHE5UAYMPJvxnZqsIDMGCNEia70Zo3wBBBGC1tiWgMnhLaZrefrwjCdbBv48GzND3SPJ63S7uDUQDLpRToX8RBHTBg9faKo03YQ6lO4d8ePu59Yte1ywXcsA9DvYNXdUdYqzW+YfiZjgBiWwy5ADzEAwas6StEm2JNmmFKlFJI/YQDUKTmHHP3jpDRippQPGuX/8LzEZUVUHhHLUm1GSqUvME/8AqRlRq05x0LqPrgLagqoCKZuwzL444igcByYCVwRhKmXgCMDUcozgCCCCAIIIIAggggCCCCAIgu2Obd0cd19L9DTi7xOoh21mweLo2YkYugirVB5VDPu9IDmxNqDOcsHwdwTh59RGVsQDVJegGe4PXe7w3zE3VEd+R3wqs9lXMwIAwckCu4OMYB60TJlqltMScXSpJqneDWoNDwbjCa2TgCySTizvTLr5xql2SZLLLSxTi4y5GkZfpwXU5bgGp7D+IC2tkc9KJBJJcqYh6bhTe/vwi2JExwIpTZ2FJluXqpwP8cOnTCLlsCXSDw9PvAZhQSpRJ+nf4hp09rhLs6CQL6qgJHJ8d0ZadsizVKwAWxGB3vl5RXeuc/wU3BRcxkJSAbxJxLZ1zAxpWAbdNbYLaVFMsS0YfKm8R574jY1wt5VeVNW7g15uKeULdctVp9jkSitKEGbeIT863F34VFwlPwqJb4j8OLlhHdW5kxU0S6qCqFOO5mG9yMICc6va7TFrAWCpyPlbe+eTn0iz9J6VEiQhSqKIDipZ8SR6RXGoGhAqepcxL3VXWwq7eUWLrnIAsy1Uog+lfpAU/rZtEnKmlCCwG7J8f494hc7SU6Yaqq4xq9cesPmpmhZ1rmzfCSm8EKmEqF4UdgE/uUohgOpYVj89C1TSStSlAkm8a03g4HJoDbNnEgIUKpN58Hp7xYuz5ypMh5qgsi9Lf+mUsXvISBeS7OCpmfy27Ptmsq2onTZy5iVpWEpCSGAugkkVer9M4uLQuhJVllJlykJSAACQGKiAzqOJMAtloYADLkPaMoIIAggggCCCCAIIIIAggggCI9rvo1dosi0yiLwc1o/wLQQ/+p/KH+YaFoqXaFrJaLPMC7OtiPETMlrxaZdfyDOCMlAhwDAUrpOU0xYY4ngXVUu+YJbyiXaiy78ucE3StUhV0LZg6lXy/BgcOkQ3SlrVMWVLxJJPM4kw8avzymVOUMRKIr/9gp6iAddKWxM2zhKiDNkuhSxgu6wQoHMtQ5uIb9DTUpUkrqkmo40IcYQgsVlWSsnEVbiczvpCiwziGIyIy9nxOcBZkmfdUk1SMAdwFBQcotfQk69KSXeg9oqHR0vxJaFPkK7nNBSox9zFk6tWjw03FEA4e/HzgJBabIlYZQBywB94ZTqTZgrxEyx4gKSFGrXcg+Rz/Ah/BgJgIlrboD9RJuLk+KzkArIDtiHDiI9qBqJ4c8zJ0tCbjFCAHAxZRVmp6itGyeLJmSycSw4QSZSUBkwCOz6FQiauYAHUXwzZneNetFg8azLRm1OzDq8a5gcEcICn9lkwoNss5N3wzeSWBABJd0ni33iLa9WBfjlJMs1d0IulTsamvHziVaCtZs+mZ6WDTEkfF/id/HDpC/WW12eUtKjLTedwbooXFeNC/PjAbdQdMIs1p/TrIHioQ27xEpJUMHcufxFoRzVO0vetyFpLkTE3XBxGBZ+GEdGaPtYmSwodN0ApggggCCCCAIIIIAggggCCCCA1z5t1JOQqeAzMc/657QJVtnkS5QQxuia6r5SHZw91m4Pxi8dZEXrLOT/chQpiabo5Xs8m9MKsA9CSWZ6cxxgEmk7PdUwJV5u8bNX9ImWsuxBBBBLBQPzB8jmOIhJpEAqLEHyPo8JmPHn33SAnfgCfKvS3ExIOAe8ncpqM2cR8TGchgT14t+YkeoGtMiSlabQ7KSQ3OIfaJ3xkgljgHy++EBPdRNLgKMtYxDueYFTxrwpwizbISCFIJypUcgd32Lxz5Z7YR8QcnPdw+kWlqHrkmckS1sFC4Bg/8U3c4C0rPpRqGnDy/n083GzW4KEMEuz0Cklw1G3dl43aNtRLuCwqOPCAf1zw0RnT2si0oWJKXWhC5lcAlIJJOHLi/GEWn9YjKBxIAZ8cASztSNupUkzbMubO+L9RecH/AOOqQMcCxL8Yg16o6dswkJC548VRdZWqpWS5qWesTCVaEkEhQPEfiK7tmx6xfEb069gL0yiSzhrqeW+Kp02u0WCauUiaspGHxHBucUTrX60olaSkTZaqlYSptxbPANDTr/bQycDgzE7hhlSsQLRukFzLQlS1OQaXnIHGHPWy3FSgHJAG8sfzhAMy7UQu8KF46T2a6UE2ypAyAJHxYncVfMMPO9gGEcwh3S/GmeVN0dN7L0q/RS3SwuJZmbPgC/MnKsBMYIIIAggggCCCCAIIIIAggggGvWi2eFY7RM/slTD/ALS3rHL8gJvgKDvRKHYbkud8dT6Z0aLRZ5sklhMQpDjJxQ+Rjm/aNq+uw2iUGYKlSy4AAvBFxeHFJPnANlvsSVOUMANwYcBmXiOzUcX7wrCybpAlITUEVrj+7DrGhYB5vSvSkMhTZ7P8LHMBubOOVWjBQD0q9WHHI95RYeqWoKrZYvGAp4Uy6p8ZktbAed14hGlLBdLhNDUcC9Qffz4RQhu1dNG77EKbDabigQSFO5I8ukJgTjgeg7aPJc1j8XWIOgdQtPKm2dAW+56m8BTvLCJgJABBSwJxH1ittlM8eAL2FRWuJGHv674sO12u6Uvgx+meX4gILtAsSlTAGZJZzwDufp5wkl693SJEt6CmXDdg3eEbta9JePMRIT881QQDRmOJfh9DEgs2zqwS5VybZxNUqqpiqreuCgfgDAMBT6ghTr7Z5ZefOSCaEJqRxZNcPLnFd6w2uyqnzp/jFcpSTcTcIXeIN1JGDA0JzYRI9I6A0ZY5iyJYmU+FEx1gNnRqvFeaYt8lU1SkSJaU4BKUlIBd6C8YBvsyLplkGqlUrxrSFGl519VCCBTfCEIqSE05esb7bNBupRkPXpAZ6E0eZ04C6SBixCWAIcuaD8x1Rqzos2ezS5RPyjniXAfP+YrDY3qQG/UzApK6FPJ3duJGPOLjiggggiAggggCCCCAIIIIAggggCKp/wCIVcsWKTeA8UzfgOYTcN/ye56RY+m9NSrJIXPnKuy5YvKPsAM1E0A3mOXNfdd5uk7R4q/hQl0ypTuEJ471HEnpQCAjQL/eN6Ukb/zHlnRvhaqR8Io7/Ts7oovP/h+0mZlgmyjjKnFhuStIUP8AdfiK7RdUv082YEj4CTMTwSo15MS3J4h2o2vs7Rc1a5aEzEzAErQskA3S4UCMDVQcviYsLSm0OVpKQJkuURNlg+LKNXln51JLfEkOCcxiQAHiCqrTZQCAXbNzhh35wjALszs8WVYNUP1AMtBTfIvSScJiMQlR/uBpwIOURS3avrlEgpKVAlJSQxDYjmICY7O9IhCQ7CvQecWJpW2JmSCAoBQcBn3seQ/jKKRsFrMsUoPfmYfLHrSoPeJL148e+HGAkuidGrFrlzlFyCONXfFuO6LYUy0ON0UxZ9aAo4JphU5eVMN8TnQeuSCUpUpqCuAPEOeI7eAS6Z2cfqZhWtRlpZgA2+r0oM2iH6c2YSZfyrUCAS5ZvId+0WzatOykhypJIHL61eKh1711EycEoUWTirhu5QFd6VQqWooOVO+98SXZJJskzSCf1igKDwUq+VcxxdCjlwBxLcjF9KW3xFFTY7h94agqvf2gO00IADAADcKRlFJbKtrhBTZLat00RKnHFJwCZqj+3ABWWdKi7YAggggCCCCAIIIIDyPY8geAIFFoHiv9tOsyrLYLktRTMtCvCcYhDEzCN2SX/wAoCq9q2vpt9o8OWp7NKJCAMFqAZU073qE8OZiBpS/f3xjZMs9KH06R4qSwGfbQwMpMtuI778oc0JBQd/oca+8N0ldfXLePo8O9kLjAAjOr4VfdT6wDLa5Td5c+8Y90ZblypiJiFMtCgpJbAg0xxD0Y0IJGcOGkbNuGZHYOHKGcBjXDPhhFF5ai2tFpShclkkFR8NybqmeZKY/sUAVI4BScQTE009qZKtsoLP8ATm3QywHLhJASv+4DfiOUc7at6fm2OcmbKxzSahYcEpLbiKHEEAisdF6q662a0yPFTNSlklU2WogKltUlQHvgWo2AgqXWPVGbZVtOSUv8qk1QulQDvZ+PCGqz2EHyPLqcsDl0eLite0jRk5CkmclQwKJkpYSaEYlDB3xeIPbNE6PnMbPaRIVhdXMdL4gJUqjcCpPm0BErTo0hyhXMYOWf1y5w1K0nNlmhIPXoREutuq05BNyfZ1jNlXlJHyi+EBYQDhVTORWENt2f2tQUtaUhKXdYvmXQkFihCnAIL0ygGCfrFOWGKzi+eOHXjDctzxOMTDQGzadaj/Sm2cgUJC1KbIkpCXT5tEqnbFpNmkrnWu1kpQkqKJaAhyA4SFEk1NMICmZy6NGlSGLHlw9oe0WZH9SaU0ltdQHa8q9cc5JBSSd5YZuGRQYnny6xRtT6xdOyLaj8litSv7USJhrwEtZ6BJ8jlFLyw47OW7dAFMcIg7PgiC7JNdP19kuTFPPkMiY+Kkl7i/MAg8Qd8TqAIIIIAggggGTTutlmsab0+alGYDuo8kisRhW2uw5CcUjFQQnzLXnaKOtqVLUVKUSd5ck4fuPf1aZ8sg4kHfUe1DAdQWXaXo9dn8f9ShKHYhThYV/bc+YnkDFJ7YNfZWkZ8oWcqMqUlVVC46lH4iAasyUivGIEhXxVxPMfSNcw98IbHoUTmeHfeMKBMJAGHe6E6B3hxjehNO/tWA2JHdIcbEvKn07whvSluHlhC2QPWvnXyGI7eAcLQLyd7fTH78aRHbXLY0iUywCkg4VLAVxo5GWD1/LNpCQxfrlTGvllvgEVhN5hmD1c/donegNR/HUQSyTcKSzuF3gg41HiBCT/AN4ivUruqCs8e3i09nWmbtqllReWseGf8UrWClXC7OAPnAWLoTZxZPDBWlRWCxJON4BSaF2LKTuqId7HqbZ5MwFMqXUk1S7cBVsCaYQ7SvnLYFIYblIJB909IUKqR1HsfQwDDpmwoXNkpWkBHjIKgKBfhy5kySFNklbq5oEQbResU+y2UrlG+UTLSFyz/YiaUzCn/NF6UvcQqa4zE515Xcs4WCQpC0LBZRHwu6TdBZ0qIrSKa1Z0nMVLWR/1ZFoFoYn5hNvS5qSP7Soy0kZvxgJHrnZhOky9I2RS0zbyAVoZCmWkpTVABU0xITVzVizNEctmu8+0oQi2Xli6SCKJN2hJSkBlDNt7hni29HWGTPsCpUpFwBKrqM0KKvESAcWE1NDwhv1o0FJNhlWiXJQPCKZ60hI+JEwBNoFM7hJ/0iAo3SdslhEy6oLMy7QJULoCgoVUkVcAUyB30jKhXsfxEv1q0J+mnzJeIQq6FPihQeWqnBjTfETnhj32e/MNkgd9iMVAdtHsoZmvp9Kx7NTAPOpOtStH2yXPDlILTEj98stfHOjh80iL/wBG7YdGzmH6jwycpqFIbmpikdY5h5R7e7fvhAdmWS2omoC5a0rQcFJIUk8iKRvBjjrRumZ1nVekzZko4m4sodsHY184ubZntiM5Qs9uUBMUQJc5gkGnyzGYBRNAQKmh3xMi34I8Bj2KOTJml6UD8+/tCGZpFanaWK8PqfON9msN9VflGO6N+kZgQGSQAHwow5ZZekAwTbwV8QZ/SNSu+/KMp8wkueUYpUO++6QGaE9TTMwpSmnt70rSMJbHvL6wru0w4dgniIo1jvulIVWcN6/TvrGq517eN0lgWJYc92J44RA52c05U5Av33TRbrOD+KDLHi/dI2WaZ1fvDD7gQuWgY4GjitMuWBHGp4QERtUgj8/SHLVXSNyalBPwqLEncaH6KHKM9JWFhgPTfnuxEM6klJfi+Pn5wHVGg9KmZJlTVF1hfhTWwv8AyEtmD8J8okSwzNkfSKh2Q6xCb/SUr50XCKf9RHykDij/AMYt+WbyQ+Yr9YDZFIaesX6bTU5y0uebpOAAmpBvGn7ZjK/0xdkvDlEA2maKvTpE0AVBQrjdN5L78TASrRFjEmYU0/qISrJ7yAErBbhcPO9C2XZE+GqUapN4Ef4qct0MItXV+LZpZmVUnM4gigPAlNT/ANxh1J+LnAU1tK1fKbPIWXvALsqz/dccSlE4PdGfCKYtQqT1+vrHU2v2jPEsNpAdwnxhzSPi/wBoPWOXdIpAUeu6A0yKGFBTmISyld5QtSA1Ptl6QCOamvZ5eka3jfPT33jhGkp7/EAJV33hGb994xrCo2BXb9t6RRYWz/a3OsRRJnEzrM4DGq5YzMs4kN+w+TR0VY7WibLTMlqCkLAUlQqCCHBEcaqH2+0S3VrafbbFI8GStPhhRUApAWxOIFaB3Lbyd8Z+DTNmABhiaHgKdN2G6GTSCyBj35c4c1qNa8C4z/mGnSHHDr/POKG9YqeFO/OPU9IF95+0eoGG5t8Bul41xhclO/8AivfWE0ivLl9IXIT9fz3xgMCkilfcivfSADl375wpTLeuXKvTv0jTNlsaOB04+8Ars00cM+jH8ekO0qY7PXcWO4N7+sMVnm1Zh79/x5vFjnk1cHieFTTkWZ+kButtncct9CWYE48+lKiIrbLK3fTsb4malBQOeeD8tzUxLfaGLSVncPXOpHLlvgEGrumVWaeiYnFKkkZsxBB47uUdX6HtyZ0lExBdKwFjkoP7vHIM2Wx+mLefWLq2E623kqscxVQ65b7v3IBzIqW5wFwZwxa62HxLM+ctSV+WCvQnpD8YwtEkLQpJwUCOogGHVZV0FJcOx4Oxq+8j1EP8wU5Vhk0KlkqGaS3mMWYcG8ofQXEAl0gl0EGoIKSOCg3u3WOUNarGZVomoIa6ohjwNHfrHV9oQTLWkY3S3T4fpHOm1ezD9YZqRSahMzzUn4h1ceUBA5JD9+TwuQij9mn5EI5ArgYcpaQ3FuYf7kRQmno76dO+EI1d16VhwtKAMgDjl5fWEEz8bufOINYfuvr9o9Cj5d9I8UnvhGPeX2gFCa/xGKgXp7x4jl394FSu3H2iUSGYkYvTf35Z7t4hqtyXP5z8qGHCZlm9eH4zw3whnkk1aKG+cGHfnGMoxttYrGuW/dIBbZse+3eHKUinrTun4husvfQge0ObU5VAfDjXhAErH048eOEezZWB/AzP0aNSHzw76Yd4QqMy8Pc9fQb4BHLFeXeGf8QslLOALedRXfkHp94SE1/GbP8AeNklT5Dlj2aQD3Jn0GBxri2dR0y96pbcAcS4fHH+fbnn4nd15cMOkYzTQ7/Q7uQr6g5QDHPlMe674y0XpFdnnInS1XVoUFJONQfUQsny34nBxnWgwfdwpCGfL35jt+uEB1VqjrIi32SXPRQqBC0/2rFFJ61HAiHkGOdNj2uv6O1eDNV/RnkJOQSvBCuALseDHKOihANKEFFpWKstlBsBQu/mIdZZpDVp1dxUtfEpJcDinHkfWF9imuO65QHqqTB/kG8xFCbYLOBNDUu+JLIpQBZKWJyIWnpF+2hNAc0l/v6RSG3Cz3Z6i3zBKwaZpunnVDwFTSMfbOHmzJcZcN7t7ZdYZbNjn7w8yiG45cq9P5gE9rHr9s++MNszh7P6/SHG1rf1oH6Q3LJJqe/5ygNZT2zRj3jGxtw9YxBYgt3nWKPAWwjIgdgH+I8WK09uzGIPeEZofp4z8vQfiG5Zx6/VoIItCW14+sYowBgghPocrGMOTwuUGfg3so/SCCJaNRAYUxfvpHl9qcW6QQReDOf9x6tG2zodmplv3/aCCECmzm9TmfWMpxYkVzOLU3UggiQI5oBQFbxhSjFsW4QktAoKkgns8Y9ghLmBCkVcZR0zsq09MtWjpaptVoJlXs1BIDE8WLeTwQRrAfNa0/8AKTj/AGpKxzTX1whm1N0mpa7hwSktXIXR9R04wQQk0JYoOCOcU1tzSwlY1QU9FY/7jHkEZ5RTUnHr6Q7miHxxG7D+I9ghQhnKz7xhIoOeT+kEEXgyEnj6RjMTj71ggi+DFcug6e/2jHw+2gghYP/Z"/>
          <p:cNvSpPr>
            <a:spLocks noChangeAspect="1" noChangeArrowheads="1"/>
          </p:cNvSpPr>
          <p:nvPr/>
        </p:nvSpPr>
        <p:spPr bwMode="auto">
          <a:xfrm>
            <a:off x="63500" y="-1619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1268" name="AutoShape 4" descr="data:image/jpeg;base64,/9j/4AAQSkZJRgABAQAAAQABAAD/2wCEAAkGBhQSERUUExMVFRUWGRcVGBcYFxoWGBgYGxYYGBUYGBgaHCcfFxkjGRgYHy8gIycpLCwsGh4xNTAqNSYrLCkBCQoKDgwOGg8PGiwkHCQsLCwsLCwsLCwsLCksLC0sLCwsLCwsLCwsLCwsLCwsLCw0KSwsLCwsLCwsLCwsLCwsLP/AABEIAOUA3AMBIgACEQEDEQH/xAAcAAABBAMBAAAAAAAAAAAAAAAABAUGBwIDCAH/xAA/EAABAgMECAQFAwMCBgMAAAABAhEAAyEEEjFBBQYHUWFxkfATgaGxIjLB0eEUQvEjUmKCoggkM3KywlNzkv/EABYBAQEBAAAAAAAAAAAAAAAAAAABAv/EABoRAQEAAwEBAAAAAAAAAAAAAAABESFBUTH/2gAMAwEAAhEDEQA/ALxggggCCCCAIIIIAggjXPnpQkqUQAKkmAJ89KElS1BKUhySWAHExGZ+0qxpUUhaiR/iU13fExfy+kVXtM2iqtE8y5S1CQjAJBSVGjqP92YD0bLdX1qtRURlmKjlkBAdC6U1+nJuqkypdxQcFahi4BF5Kmo4JzGYDPDBpTa7PlrH9JAIHxIJvJOIdKgygXGBwqCM4rTVvQs20rSjxCArKpdhluxNecT+fqXZLIgKtHizVKcBJcEgA3iEpokAVUSaPXGAV2HbLMUu6JAWD+1/iB3BQDEf6Xyc4wgtO0fSE5YSQmQkfMmWDf4/EXajnKIbpPSctMx5NnloQmiWJIObqb5j7M1WhToDScpUwKtQVMAJNxAdLnH4QM6dTAXNo7W+zy5CTNtIJ3lV8g1oWS4o2MRbSm2vwZpCZaJst/2qKVgbw7hXpuiKa460ypssS5UhEtIdnSEqyo5BffT7xXa0F8IbHS+qW0az25XhpN2Y14JNLwdiz5g5fRiZbHLOqyJ0q0S5spCiqWQtLAl6+tHpnFuSdrSUApVImCYAL183cGFAWO9+JgLKgiL6A2hWW1LTLCyiYrBK03bxzCTgT5xKIAggggCCCCAIIIIAggggCCCCAIIIIAggggCINtS1xFjkXEkeJMBbNgxALb39vIzgmOadrGsAtOkJt1ToQQhJBcFgAT1eAhy55KipRvEvjU842yhmc8+/KE0pP8+whWxIJrkPQt6976LF2UyTMtCQlwxKiRQ4GhOLFsKP5UtO3akotEwrmksVC8kUdCKIQDiEuCo8VHg1e7E7GozCoD4UpJJbEqLD0T5V3xdQiCndpOp9z4paCE0ShKEgqmKarsGly0ijZmgFXDLofZ7pFX7EyxRio4B3wSCRljui/Cl4AICjrfsot7CkqaNwIScq1SOwcIz1a2W2gTwZsoplvmRRqukh3zbzfFou+CAarDqxZ5QATLSPIc4S6w6nybVLKVIS+RZ2LFuWMP8ABAc8aw6kzbDNSoFRQlQN8PeQQxfypXszbU/a6FTEWe2FIKmSieKAqwHiJ/aTQXhR92MWBpuwJmyykgEsY5y1x0SbPOKP2E/C4Ibh07EB09BFc7Gtbl2mzqs82q7OEhKiarllwlxi6WZ8w2eNjQBBBBAEEEEAQQQQBBBBAEEEEAQQQQEG2p67iw2coQf600MnelJBdfPIRzmiQqYpzUk4nMvv6RL9p2kTadJzzimWrwk7mTQ/7nx+kN9lCJVxS3ZNf9YZTeoB5QCDRWhzMWBUVSOPxDdyIMO87V1csKDOpgth5E1H+MN0nTl2cSP8a4MAx+kSvRWtMtVtQtbXbqrwoxdAGG+g4QE32KSWs6yaEqAr33wizYgmzyUhPjGS4lqIuvuvKw8h0idAwHsEEEAQQQQBBBHhMBotJpFObTrCJhOGDhgXvAV5YinExbVstQYuxHFvrSKY1y0kFrYgUoKMQ4wfc2EBnsJmK/WzNxkkH/8AaSlvNxF6xUuxSxAqtCgay13GepSQ4J31EW1AEEEEAQQQQBBBBAEEEEAQQQQBBBDfp/Sws1nmTlYISVV35ccd0ByprJa/+dtJ3zZh8r5d+sIp1oK61PDdup37xnbHmLXNOaiXIzJJLDfGVimpSSFpwqxz59cOMMehPJsqjv4QukWIvV+Jr2z0hRKtaCGul+bAYMz5ZVjdMtawLrJS+bVzavWGhdWyeYTIIxSCauC6sSB17rFghXeEVnsenDw1JHE5UAYMPJvxnZqsIDMGCNEia70Zo3wBBBGC1tiWgMnhLaZrefrwjCdbBv48GzND3SPJ63S7uDUQDLpRToX8RBHTBg9faKo03YQ6lO4d8ePu59Yte1ywXcsA9DvYNXdUdYqzW+YfiZjgBiWwy5ADzEAwas6StEm2JNmmFKlFJI/YQDUKTmHHP3jpDRippQPGuX/8LzEZUVUHhHLUm1GSqUvME/8AqRlRq05x0LqPrgLagqoCKZuwzL444igcByYCVwRhKmXgCMDUcozgCCCCAIIIIAggggCCCCAIgu2Obd0cd19L9DTi7xOoh21mweLo2YkYugirVB5VDPu9IDmxNqDOcsHwdwTh59RGVsQDVJegGe4PXe7w3zE3VEd+R3wqs9lXMwIAwckCu4OMYB60TJlqltMScXSpJqneDWoNDwbjCa2TgCySTizvTLr5xql2SZLLLSxTi4y5GkZfpwXU5bgGp7D+IC2tkc9KJBJJcqYh6bhTe/vwi2JExwIpTZ2FJluXqpwP8cOnTCLlsCXSDw9PvAZhQSpRJ+nf4hp09rhLs6CQL6qgJHJ8d0ZadsizVKwAWxGB3vl5RXeuc/wU3BRcxkJSAbxJxLZ1zAxpWAbdNbYLaVFMsS0YfKm8R574jY1wt5VeVNW7g15uKeULdctVp9jkSitKEGbeIT863F34VFwlPwqJb4j8OLlhHdW5kxU0S6qCqFOO5mG9yMICc6va7TFrAWCpyPlbe+eTn0iz9J6VEiQhSqKIDipZ8SR6RXGoGhAqepcxL3VXWwq7eUWLrnIAsy1Uog+lfpAU/rZtEnKmlCCwG7J8f494hc7SU6Yaqq4xq9cesPmpmhZ1rmzfCSm8EKmEqF4UdgE/uUohgOpYVj89C1TSStSlAkm8a03g4HJoDbNnEgIUKpN58Hp7xYuz5ypMh5qgsi9Lf+mUsXvISBeS7OCpmfy27Ptmsq2onTZy5iVpWEpCSGAugkkVer9M4uLQuhJVllJlykJSAACQGKiAzqOJMAtloYADLkPaMoIIAggggCCCCAIIIIAggggCI9rvo1dosi0yiLwc1o/wLQQ/+p/KH+YaFoqXaFrJaLPMC7OtiPETMlrxaZdfyDOCMlAhwDAUrpOU0xYY4ngXVUu+YJbyiXaiy78ucE3StUhV0LZg6lXy/BgcOkQ3SlrVMWVLxJJPM4kw8avzymVOUMRKIr/9gp6iAddKWxM2zhKiDNkuhSxgu6wQoHMtQ5uIb9DTUpUkrqkmo40IcYQgsVlWSsnEVbiczvpCiwziGIyIy9nxOcBZkmfdUk1SMAdwFBQcotfQk69KSXeg9oqHR0vxJaFPkK7nNBSox9zFk6tWjw03FEA4e/HzgJBabIlYZQBywB94ZTqTZgrxEyx4gKSFGrXcg+Rz/Ah/BgJgIlrboD9RJuLk+KzkArIDtiHDiI9qBqJ4c8zJ0tCbjFCAHAxZRVmp6itGyeLJmSycSw4QSZSUBkwCOz6FQiauYAHUXwzZneNetFg8azLRm1OzDq8a5gcEcICn9lkwoNss5N3wzeSWBABJd0ni33iLa9WBfjlJMs1d0IulTsamvHziVaCtZs+mZ6WDTEkfF/id/HDpC/WW12eUtKjLTedwbooXFeNC/PjAbdQdMIs1p/TrIHioQ27xEpJUMHcufxFoRzVO0vetyFpLkTE3XBxGBZ+GEdGaPtYmSwodN0ApggggCCCCAIIIIAggggCCCCA1z5t1JOQqeAzMc/657QJVtnkS5QQxuia6r5SHZw91m4Pxi8dZEXrLOT/chQpiabo5Xs8m9MKsA9CSWZ6cxxgEmk7PdUwJV5u8bNX9ImWsuxBBBBLBQPzB8jmOIhJpEAqLEHyPo8JmPHn33SAnfgCfKvS3ExIOAe8ncpqM2cR8TGchgT14t+YkeoGtMiSlabQ7KSQ3OIfaJ3xkgljgHy++EBPdRNLgKMtYxDueYFTxrwpwizbISCFIJypUcgd32Lxz5Z7YR8QcnPdw+kWlqHrkmckS1sFC4Bg/8U3c4C0rPpRqGnDy/n083GzW4KEMEuz0Cklw1G3dl43aNtRLuCwqOPCAf1zw0RnT2si0oWJKXWhC5lcAlIJJOHLi/GEWn9YjKBxIAZ8cASztSNupUkzbMubO+L9RecH/AOOqQMcCxL8Yg16o6dswkJC548VRdZWqpWS5qWesTCVaEkEhQPEfiK7tmx6xfEb069gL0yiSzhrqeW+Kp02u0WCauUiaspGHxHBucUTrX60olaSkTZaqlYSptxbPANDTr/bQycDgzE7hhlSsQLRukFzLQlS1OQaXnIHGHPWy3FSgHJAG8sfzhAMy7UQu8KF46T2a6UE2ypAyAJHxYncVfMMPO9gGEcwh3S/GmeVN0dN7L0q/RS3SwuJZmbPgC/MnKsBMYIIIAggggCCCCAIIIIAggggGvWi2eFY7RM/slTD/ALS3rHL8gJvgKDvRKHYbkud8dT6Z0aLRZ5sklhMQpDjJxQ+Rjm/aNq+uw2iUGYKlSy4AAvBFxeHFJPnANlvsSVOUMANwYcBmXiOzUcX7wrCybpAlITUEVrj+7DrGhYB5vSvSkMhTZ7P8LHMBubOOVWjBQD0q9WHHI95RYeqWoKrZYvGAp4Uy6p8ZktbAed14hGlLBdLhNDUcC9Qffz4RQhu1dNG77EKbDabigQSFO5I8ukJgTjgeg7aPJc1j8XWIOgdQtPKm2dAW+56m8BTvLCJgJABBSwJxH1ittlM8eAL2FRWuJGHv674sO12u6Uvgx+meX4gILtAsSlTAGZJZzwDufp5wkl693SJEt6CmXDdg3eEbta9JePMRIT881QQDRmOJfh9DEgs2zqwS5VybZxNUqqpiqreuCgfgDAMBT6ghTr7Z5ZefOSCaEJqRxZNcPLnFd6w2uyqnzp/jFcpSTcTcIXeIN1JGDA0JzYRI9I6A0ZY5iyJYmU+FEx1gNnRqvFeaYt8lU1SkSJaU4BKUlIBd6C8YBvsyLplkGqlUrxrSFGl519VCCBTfCEIqSE05esb7bNBupRkPXpAZ6E0eZ04C6SBixCWAIcuaD8x1Rqzos2ezS5RPyjniXAfP+YrDY3qQG/UzApK6FPJ3duJGPOLjiggggiAggggCCCCAIIIIAggggCKp/wCIVcsWKTeA8UzfgOYTcN/ye56RY+m9NSrJIXPnKuy5YvKPsAM1E0A3mOXNfdd5uk7R4q/hQl0ypTuEJ471HEnpQCAjQL/eN6Ukb/zHlnRvhaqR8Io7/Ts7oovP/h+0mZlgmyjjKnFhuStIUP8AdfiK7RdUv082YEj4CTMTwSo15MS3J4h2o2vs7Rc1a5aEzEzAErQskA3S4UCMDVQcviYsLSm0OVpKQJkuURNlg+LKNXln51JLfEkOCcxiQAHiCqrTZQCAXbNzhh35wjALszs8WVYNUP1AMtBTfIvSScJiMQlR/uBpwIOURS3avrlEgpKVAlJSQxDYjmICY7O9IhCQ7CvQecWJpW2JmSCAoBQcBn3seQ/jKKRsFrMsUoPfmYfLHrSoPeJL148e+HGAkuidGrFrlzlFyCONXfFuO6LYUy0ON0UxZ9aAo4JphU5eVMN8TnQeuSCUpUpqCuAPEOeI7eAS6Z2cfqZhWtRlpZgA2+r0oM2iH6c2YSZfyrUCAS5ZvId+0WzatOykhypJIHL61eKh1711EycEoUWTirhu5QFd6VQqWooOVO+98SXZJJskzSCf1igKDwUq+VcxxdCjlwBxLcjF9KW3xFFTY7h94agqvf2gO00IADAADcKRlFJbKtrhBTZLat00RKnHFJwCZqj+3ABWWdKi7YAggggCCCCAIIIIDyPY8geAIFFoHiv9tOsyrLYLktRTMtCvCcYhDEzCN2SX/wAoCq9q2vpt9o8OWp7NKJCAMFqAZU073qE8OZiBpS/f3xjZMs9KH06R4qSwGfbQwMpMtuI778oc0JBQd/oca+8N0ldfXLePo8O9kLjAAjOr4VfdT6wDLa5Td5c+8Y90ZblypiJiFMtCgpJbAg0xxD0Y0IJGcOGkbNuGZHYOHKGcBjXDPhhFF5ai2tFpShclkkFR8NybqmeZKY/sUAVI4BScQTE009qZKtsoLP8ATm3QywHLhJASv+4DfiOUc7at6fm2OcmbKxzSahYcEpLbiKHEEAisdF6q662a0yPFTNSlklU2WogKltUlQHvgWo2AgqXWPVGbZVtOSUv8qk1QulQDvZ+PCGqz2EHyPLqcsDl0eLite0jRk5CkmclQwKJkpYSaEYlDB3xeIPbNE6PnMbPaRIVhdXMdL4gJUqjcCpPm0BErTo0hyhXMYOWf1y5w1K0nNlmhIPXoREutuq05BNyfZ1jNlXlJHyi+EBYQDhVTORWENt2f2tQUtaUhKXdYvmXQkFihCnAIL0ygGCfrFOWGKzi+eOHXjDctzxOMTDQGzadaj/Sm2cgUJC1KbIkpCXT5tEqnbFpNmkrnWu1kpQkqKJaAhyA4SFEk1NMICmZy6NGlSGLHlw9oe0WZH9SaU0ltdQHa8q9cc5JBSSd5YZuGRQYnny6xRtT6xdOyLaj8litSv7USJhrwEtZ6BJ8jlFLyw47OW7dAFMcIg7PgiC7JNdP19kuTFPPkMiY+Kkl7i/MAg8Qd8TqAIIIIAggggGTTutlmsab0+alGYDuo8kisRhW2uw5CcUjFQQnzLXnaKOtqVLUVKUSd5ck4fuPf1aZ8sg4kHfUe1DAdQWXaXo9dn8f9ShKHYhThYV/bc+YnkDFJ7YNfZWkZ8oWcqMqUlVVC46lH4iAasyUivGIEhXxVxPMfSNcw98IbHoUTmeHfeMKBMJAGHe6E6B3hxjehNO/tWA2JHdIcbEvKn07whvSluHlhC2QPWvnXyGI7eAcLQLyd7fTH78aRHbXLY0iUywCkg4VLAVxo5GWD1/LNpCQxfrlTGvllvgEVhN5hmD1c/donegNR/HUQSyTcKSzuF3gg41HiBCT/AN4ivUruqCs8e3i09nWmbtqllReWseGf8UrWClXC7OAPnAWLoTZxZPDBWlRWCxJON4BSaF2LKTuqId7HqbZ5MwFMqXUk1S7cBVsCaYQ7SvnLYFIYblIJB909IUKqR1HsfQwDDpmwoXNkpWkBHjIKgKBfhy5kySFNklbq5oEQbResU+y2UrlG+UTLSFyz/YiaUzCn/NF6UvcQqa4zE515Xcs4WCQpC0LBZRHwu6TdBZ0qIrSKa1Z0nMVLWR/1ZFoFoYn5hNvS5qSP7Soy0kZvxgJHrnZhOky9I2RS0zbyAVoZCmWkpTVABU0xITVzVizNEctmu8+0oQi2Xli6SCKJN2hJSkBlDNt7hni29HWGTPsCpUpFwBKrqM0KKvESAcWE1NDwhv1o0FJNhlWiXJQPCKZ60hI+JEwBNoFM7hJ/0iAo3SdslhEy6oLMy7QJULoCgoVUkVcAUyB30jKhXsfxEv1q0J+mnzJeIQq6FPihQeWqnBjTfETnhj32e/MNkgd9iMVAdtHsoZmvp9Kx7NTAPOpOtStH2yXPDlILTEj98stfHOjh80iL/wBG7YdGzmH6jwycpqFIbmpikdY5h5R7e7fvhAdmWS2omoC5a0rQcFJIUk8iKRvBjjrRumZ1nVekzZko4m4sodsHY184ubZntiM5Qs9uUBMUQJc5gkGnyzGYBRNAQKmh3xMi34I8Bj2KOTJml6UD8+/tCGZpFanaWK8PqfON9msN9VflGO6N+kZgQGSQAHwow5ZZekAwTbwV8QZ/SNSu+/KMp8wkueUYpUO++6QGaE9TTMwpSmnt70rSMJbHvL6wru0w4dgniIo1jvulIVWcN6/TvrGq517eN0lgWJYc92J44RA52c05U5Av33TRbrOD+KDLHi/dI2WaZ1fvDD7gQuWgY4GjitMuWBHGp4QERtUgj8/SHLVXSNyalBPwqLEncaH6KHKM9JWFhgPTfnuxEM6klJfi+Pn5wHVGg9KmZJlTVF1hfhTWwv8AyEtmD8J8okSwzNkfSKh2Q6xCb/SUr50XCKf9RHykDij/AMYt+WbyQ+Yr9YDZFIaesX6bTU5y0uebpOAAmpBvGn7ZjK/0xdkvDlEA2maKvTpE0AVBQrjdN5L78TASrRFjEmYU0/qISrJ7yAErBbhcPO9C2XZE+GqUapN4Ef4qct0MItXV+LZpZmVUnM4gigPAlNT/ANxh1J+LnAU1tK1fKbPIWXvALsqz/dccSlE4PdGfCKYtQqT1+vrHU2v2jPEsNpAdwnxhzSPi/wBoPWOXdIpAUeu6A0yKGFBTmISyld5QtSA1Ptl6QCOamvZ5eka3jfPT33jhGkp7/EAJV33hGb994xrCo2BXb9t6RRYWz/a3OsRRJnEzrM4DGq5YzMs4kN+w+TR0VY7WibLTMlqCkLAUlQqCCHBEcaqH2+0S3VrafbbFI8GStPhhRUApAWxOIFaB3Lbyd8Z+DTNmABhiaHgKdN2G6GTSCyBj35c4c1qNa8C4z/mGnSHHDr/POKG9YqeFO/OPU9IF95+0eoGG5t8Bul41xhclO/8AivfWE0ivLl9IXIT9fz3xgMCkilfcivfSADl375wpTLeuXKvTv0jTNlsaOB04+8Ars00cM+jH8ekO0qY7PXcWO4N7+sMVnm1Zh79/x5vFjnk1cHieFTTkWZ+kButtncct9CWYE48+lKiIrbLK3fTsb4malBQOeeD8tzUxLfaGLSVncPXOpHLlvgEGrumVWaeiYnFKkkZsxBB47uUdX6HtyZ0lExBdKwFjkoP7vHIM2Wx+mLefWLq2E623kqscxVQ65b7v3IBzIqW5wFwZwxa62HxLM+ctSV+WCvQnpD8YwtEkLQpJwUCOogGHVZV0FJcOx4Oxq+8j1EP8wU5Vhk0KlkqGaS3mMWYcG8ofQXEAl0gl0EGoIKSOCg3u3WOUNarGZVomoIa6ohjwNHfrHV9oQTLWkY3S3T4fpHOm1ezD9YZqRSahMzzUn4h1ceUBA5JD9+TwuQij9mn5EI5ArgYcpaQ3FuYf7kRQmno76dO+EI1d16VhwtKAMgDjl5fWEEz8bufOINYfuvr9o9Cj5d9I8UnvhGPeX2gFCa/xGKgXp7x4jl394FSu3H2iUSGYkYvTf35Z7t4hqtyXP5z8qGHCZlm9eH4zw3whnkk1aKG+cGHfnGMoxttYrGuW/dIBbZse+3eHKUinrTun4husvfQge0ObU5VAfDjXhAErH048eOEezZWB/AzP0aNSHzw76Yd4QqMy8Pc9fQb4BHLFeXeGf8QslLOALedRXfkHp94SE1/GbP8AeNklT5Dlj2aQD3Jn0GBxri2dR0y96pbcAcS4fHH+fbnn4nd15cMOkYzTQ7/Q7uQr6g5QDHPlMe674y0XpFdnnInS1XVoUFJONQfUQsny34nBxnWgwfdwpCGfL35jt+uEB1VqjrIi32SXPRQqBC0/2rFFJ61HAiHkGOdNj2uv6O1eDNV/RnkJOQSvBCuALseDHKOihANKEFFpWKstlBsBQu/mIdZZpDVp1dxUtfEpJcDinHkfWF9imuO65QHqqTB/kG8xFCbYLOBNDUu+JLIpQBZKWJyIWnpF+2hNAc0l/v6RSG3Cz3Z6i3zBKwaZpunnVDwFTSMfbOHmzJcZcN7t7ZdYZbNjn7w8yiG45cq9P5gE9rHr9s++MNszh7P6/SHG1rf1oH6Q3LJJqe/5ygNZT2zRj3jGxtw9YxBYgt3nWKPAWwjIgdgH+I8WK09uzGIPeEZofp4z8vQfiG5Zx6/VoIItCW14+sYowBgghPocrGMOTwuUGfg3so/SCCJaNRAYUxfvpHl9qcW6QQReDOf9x6tG2zodmplv3/aCCECmzm9TmfWMpxYkVzOLU3UggiQI5oBQFbxhSjFsW4QktAoKkgns8Y9ghLmBCkVcZR0zsq09MtWjpaptVoJlXs1BIDE8WLeTwQRrAfNa0/8AKTj/AGpKxzTX1whm1N0mpa7hwSktXIXR9R04wQQk0JYoOCOcU1tzSwlY1QU9FY/7jHkEZ5RTUnHr6Q7miHxxG7D+I9ghQhnKz7xhIoOeT+kEEXgyEnj6RjMTj71ggi+DFcug6e/2jHw+2gghYP/Z"/>
          <p:cNvSpPr>
            <a:spLocks noChangeAspect="1" noChangeArrowheads="1"/>
          </p:cNvSpPr>
          <p:nvPr/>
        </p:nvSpPr>
        <p:spPr bwMode="auto">
          <a:xfrm>
            <a:off x="63500" y="-1619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1270" name="AutoShape 6" descr="data:image/jpeg;base64,/9j/4AAQSkZJRgABAQAAAQABAAD/2wCEAAkGBhQSERUUExMVFRUWGRcVGBcYFxoWGBgYGxYYGBUYGBgaHCcfFxkjGRgYHy8gIycpLCwsGh4xNTAqNSYrLCkBCQoKDgwOGg8PGiwkHCQsLCwsLCwsLCwsLCksLC0sLCwsLCwsLCwsLCwsLCwsLCw0KSwsLCwsLCwsLCwsLCwsLP/AABEIAOUA3AMBIgACEQEDEQH/xAAcAAABBAMBAAAAAAAAAAAAAAAABAUGBwIDCAH/xAA/EAABAgMECAQFAwMCBgMAAAABAhEAAyEEEjFBBQYHUWFxkfATgaGxIjLB0eEUQvEjUmKCoggkM3KywlNzkv/EABYBAQEBAAAAAAAAAAAAAAAAAAABAv/EABoRAQEAAwEBAAAAAAAAAAAAAAABESFBUTH/2gAMAwEAAhEDEQA/ALxggggCCCCAIIIIAggjXPnpQkqUQAKkmAJ89KElS1BKUhySWAHExGZ+0qxpUUhaiR/iU13fExfy+kVXtM2iqtE8y5S1CQjAJBSVGjqP92YD0bLdX1qtRURlmKjlkBAdC6U1+nJuqkypdxQcFahi4BF5Kmo4JzGYDPDBpTa7PlrH9JAIHxIJvJOIdKgygXGBwqCM4rTVvQs20rSjxCArKpdhluxNecT+fqXZLIgKtHizVKcBJcEgA3iEpokAVUSaPXGAV2HbLMUu6JAWD+1/iB3BQDEf6Xyc4wgtO0fSE5YSQmQkfMmWDf4/EXajnKIbpPSctMx5NnloQmiWJIObqb5j7M1WhToDScpUwKtQVMAJNxAdLnH4QM6dTAXNo7W+zy5CTNtIJ3lV8g1oWS4o2MRbSm2vwZpCZaJst/2qKVgbw7hXpuiKa460ypssS5UhEtIdnSEqyo5BffT7xXa0F8IbHS+qW0az25XhpN2Y14JNLwdiz5g5fRiZbHLOqyJ0q0S5spCiqWQtLAl6+tHpnFuSdrSUApVImCYAL183cGFAWO9+JgLKgiL6A2hWW1LTLCyiYrBK03bxzCTgT5xKIAggggCCCCAIIIIAggggCCCCAIIIIAggggCINtS1xFjkXEkeJMBbNgxALb39vIzgmOadrGsAtOkJt1ToQQhJBcFgAT1eAhy55KipRvEvjU842yhmc8+/KE0pP8+whWxIJrkPQt6976LF2UyTMtCQlwxKiRQ4GhOLFsKP5UtO3akotEwrmksVC8kUdCKIQDiEuCo8VHg1e7E7GozCoD4UpJJbEqLD0T5V3xdQiCndpOp9z4paCE0ShKEgqmKarsGly0ijZmgFXDLofZ7pFX7EyxRio4B3wSCRljui/Cl4AICjrfsot7CkqaNwIScq1SOwcIz1a2W2gTwZsoplvmRRqukh3zbzfFou+CAarDqxZ5QATLSPIc4S6w6nybVLKVIS+RZ2LFuWMP8ABAc8aw6kzbDNSoFRQlQN8PeQQxfypXszbU/a6FTEWe2FIKmSieKAqwHiJ/aTQXhR92MWBpuwJmyykgEsY5y1x0SbPOKP2E/C4Ibh07EB09BFc7Gtbl2mzqs82q7OEhKiarllwlxi6WZ8w2eNjQBBBBAEEEEAQQQQBBBBAEEEEAQQQQEG2p67iw2coQf600MnelJBdfPIRzmiQqYpzUk4nMvv6RL9p2kTadJzzimWrwk7mTQ/7nx+kN9lCJVxS3ZNf9YZTeoB5QCDRWhzMWBUVSOPxDdyIMO87V1csKDOpgth5E1H+MN0nTl2cSP8a4MAx+kSvRWtMtVtQtbXbqrwoxdAGG+g4QE32KSWs6yaEqAr33wizYgmzyUhPjGS4lqIuvuvKw8h0idAwHsEEEAQQQQBBBHhMBotJpFObTrCJhOGDhgXvAV5YinExbVstQYuxHFvrSKY1y0kFrYgUoKMQ4wfc2EBnsJmK/WzNxkkH/8AaSlvNxF6xUuxSxAqtCgay13GepSQ4J31EW1AEEEEAQQQQBBBBAEEEEAQQQQBBBDfp/Sws1nmTlYISVV35ccd0ByprJa/+dtJ3zZh8r5d+sIp1oK61PDdup37xnbHmLXNOaiXIzJJLDfGVimpSSFpwqxz59cOMMehPJsqjv4QukWIvV+Jr2z0hRKtaCGul+bAYMz5ZVjdMtawLrJS+bVzavWGhdWyeYTIIxSCauC6sSB17rFghXeEVnsenDw1JHE5UAYMPJvxnZqsIDMGCNEia70Zo3wBBBGC1tiWgMnhLaZrefrwjCdbBv48GzND3SPJ63S7uDUQDLpRToX8RBHTBg9faKo03YQ6lO4d8ePu59Yte1ywXcsA9DvYNXdUdYqzW+YfiZjgBiWwy5ADzEAwas6StEm2JNmmFKlFJI/YQDUKTmHHP3jpDRippQPGuX/8LzEZUVUHhHLUm1GSqUvME/8AqRlRq05x0LqPrgLagqoCKZuwzL444igcByYCVwRhKmXgCMDUcozgCCCCAIIIIAggggCCCCAIgu2Obd0cd19L9DTi7xOoh21mweLo2YkYugirVB5VDPu9IDmxNqDOcsHwdwTh59RGVsQDVJegGe4PXe7w3zE3VEd+R3wqs9lXMwIAwckCu4OMYB60TJlqltMScXSpJqneDWoNDwbjCa2TgCySTizvTLr5xql2SZLLLSxTi4y5GkZfpwXU5bgGp7D+IC2tkc9KJBJJcqYh6bhTe/vwi2JExwIpTZ2FJluXqpwP8cOnTCLlsCXSDw9PvAZhQSpRJ+nf4hp09rhLs6CQL6qgJHJ8d0ZadsizVKwAWxGB3vl5RXeuc/wU3BRcxkJSAbxJxLZ1zAxpWAbdNbYLaVFMsS0YfKm8R574jY1wt5VeVNW7g15uKeULdctVp9jkSitKEGbeIT863F34VFwlPwqJb4j8OLlhHdW5kxU0S6qCqFOO5mG9yMICc6va7TFrAWCpyPlbe+eTn0iz9J6VEiQhSqKIDipZ8SR6RXGoGhAqepcxL3VXWwq7eUWLrnIAsy1Uog+lfpAU/rZtEnKmlCCwG7J8f494hc7SU6Yaqq4xq9cesPmpmhZ1rmzfCSm8EKmEqF4UdgE/uUohgOpYVj89C1TSStSlAkm8a03g4HJoDbNnEgIUKpN58Hp7xYuz5ypMh5qgsi9Lf+mUsXvISBeS7OCpmfy27Ptmsq2onTZy5iVpWEpCSGAugkkVer9M4uLQuhJVllJlykJSAACQGKiAzqOJMAtloYADLkPaMoIIAggggCCCCAIIIIAggggCI9rvo1dosi0yiLwc1o/wLQQ/+p/KH+YaFoqXaFrJaLPMC7OtiPETMlrxaZdfyDOCMlAhwDAUrpOU0xYY4ngXVUu+YJbyiXaiy78ucE3StUhV0LZg6lXy/BgcOkQ3SlrVMWVLxJJPM4kw8avzymVOUMRKIr/9gp6iAddKWxM2zhKiDNkuhSxgu6wQoHMtQ5uIb9DTUpUkrqkmo40IcYQgsVlWSsnEVbiczvpCiwziGIyIy9nxOcBZkmfdUk1SMAdwFBQcotfQk69KSXeg9oqHR0vxJaFPkK7nNBSox9zFk6tWjw03FEA4e/HzgJBabIlYZQBywB94ZTqTZgrxEyx4gKSFGrXcg+Rz/Ah/BgJgIlrboD9RJuLk+KzkArIDtiHDiI9qBqJ4c8zJ0tCbjFCAHAxZRVmp6itGyeLJmSycSw4QSZSUBkwCOz6FQiauYAHUXwzZneNetFg8azLRm1OzDq8a5gcEcICn9lkwoNss5N3wzeSWBABJd0ni33iLa9WBfjlJMs1d0IulTsamvHziVaCtZs+mZ6WDTEkfF/id/HDpC/WW12eUtKjLTedwbooXFeNC/PjAbdQdMIs1p/TrIHioQ27xEpJUMHcufxFoRzVO0vetyFpLkTE3XBxGBZ+GEdGaPtYmSwodN0ApggggCCCCAIIIIAggggCCCCA1z5t1JOQqeAzMc/657QJVtnkS5QQxuia6r5SHZw91m4Pxi8dZEXrLOT/chQpiabo5Xs8m9MKsA9CSWZ6cxxgEmk7PdUwJV5u8bNX9ImWsuxBBBBLBQPzB8jmOIhJpEAqLEHyPo8JmPHn33SAnfgCfKvS3ExIOAe8ncpqM2cR8TGchgT14t+YkeoGtMiSlabQ7KSQ3OIfaJ3xkgljgHy++EBPdRNLgKMtYxDueYFTxrwpwizbISCFIJypUcgd32Lxz5Z7YR8QcnPdw+kWlqHrkmckS1sFC4Bg/8U3c4C0rPpRqGnDy/n083GzW4KEMEuz0Cklw1G3dl43aNtRLuCwqOPCAf1zw0RnT2si0oWJKXWhC5lcAlIJJOHLi/GEWn9YjKBxIAZ8cASztSNupUkzbMubO+L9RecH/AOOqQMcCxL8Yg16o6dswkJC548VRdZWqpWS5qWesTCVaEkEhQPEfiK7tmx6xfEb069gL0yiSzhrqeW+Kp02u0WCauUiaspGHxHBucUTrX60olaSkTZaqlYSptxbPANDTr/bQycDgzE7hhlSsQLRukFzLQlS1OQaXnIHGHPWy3FSgHJAG8sfzhAMy7UQu8KF46T2a6UE2ypAyAJHxYncVfMMPO9gGEcwh3S/GmeVN0dN7L0q/RS3SwuJZmbPgC/MnKsBMYIIIAggggCCCCAIIIIAggggGvWi2eFY7RM/slTD/ALS3rHL8gJvgKDvRKHYbkud8dT6Z0aLRZ5sklhMQpDjJxQ+Rjm/aNq+uw2iUGYKlSy4AAvBFxeHFJPnANlvsSVOUMANwYcBmXiOzUcX7wrCybpAlITUEVrj+7DrGhYB5vSvSkMhTZ7P8LHMBubOOVWjBQD0q9WHHI95RYeqWoKrZYvGAp4Uy6p8ZktbAed14hGlLBdLhNDUcC9Qffz4RQhu1dNG77EKbDabigQSFO5I8ukJgTjgeg7aPJc1j8XWIOgdQtPKm2dAW+56m8BTvLCJgJABBSwJxH1ittlM8eAL2FRWuJGHv674sO12u6Uvgx+meX4gILtAsSlTAGZJZzwDufp5wkl693SJEt6CmXDdg3eEbta9JePMRIT881QQDRmOJfh9DEgs2zqwS5VybZxNUqqpiqreuCgfgDAMBT6ghTr7Z5ZefOSCaEJqRxZNcPLnFd6w2uyqnzp/jFcpSTcTcIXeIN1JGDA0JzYRI9I6A0ZY5iyJYmU+FEx1gNnRqvFeaYt8lU1SkSJaU4BKUlIBd6C8YBvsyLplkGqlUrxrSFGl519VCCBTfCEIqSE05esb7bNBupRkPXpAZ6E0eZ04C6SBixCWAIcuaD8x1Rqzos2ezS5RPyjniXAfP+YrDY3qQG/UzApK6FPJ3duJGPOLjiggggiAggggCCCCAIIIIAggggCKp/wCIVcsWKTeA8UzfgOYTcN/ye56RY+m9NSrJIXPnKuy5YvKPsAM1E0A3mOXNfdd5uk7R4q/hQl0ypTuEJ471HEnpQCAjQL/eN6Ukb/zHlnRvhaqR8Io7/Ts7oovP/h+0mZlgmyjjKnFhuStIUP8AdfiK7RdUv082YEj4CTMTwSo15MS3J4h2o2vs7Rc1a5aEzEzAErQskA3S4UCMDVQcviYsLSm0OVpKQJkuURNlg+LKNXln51JLfEkOCcxiQAHiCqrTZQCAXbNzhh35wjALszs8WVYNUP1AMtBTfIvSScJiMQlR/uBpwIOURS3avrlEgpKVAlJSQxDYjmICY7O9IhCQ7CvQecWJpW2JmSCAoBQcBn3seQ/jKKRsFrMsUoPfmYfLHrSoPeJL148e+HGAkuidGrFrlzlFyCONXfFuO6LYUy0ON0UxZ9aAo4JphU5eVMN8TnQeuSCUpUpqCuAPEOeI7eAS6Z2cfqZhWtRlpZgA2+r0oM2iH6c2YSZfyrUCAS5ZvId+0WzatOykhypJIHL61eKh1711EycEoUWTirhu5QFd6VQqWooOVO+98SXZJJskzSCf1igKDwUq+VcxxdCjlwBxLcjF9KW3xFFTY7h94agqvf2gO00IADAADcKRlFJbKtrhBTZLat00RKnHFJwCZqj+3ABWWdKi7YAggggCCCCAIIIIDyPY8geAIFFoHiv9tOsyrLYLktRTMtCvCcYhDEzCN2SX/wAoCq9q2vpt9o8OWp7NKJCAMFqAZU073qE8OZiBpS/f3xjZMs9KH06R4qSwGfbQwMpMtuI778oc0JBQd/oca+8N0ldfXLePo8O9kLjAAjOr4VfdT6wDLa5Td5c+8Y90ZblypiJiFMtCgpJbAg0xxD0Y0IJGcOGkbNuGZHYOHKGcBjXDPhhFF5ai2tFpShclkkFR8NybqmeZKY/sUAVI4BScQTE009qZKtsoLP8ATm3QywHLhJASv+4DfiOUc7at6fm2OcmbKxzSahYcEpLbiKHEEAisdF6q662a0yPFTNSlklU2WogKltUlQHvgWo2AgqXWPVGbZVtOSUv8qk1QulQDvZ+PCGqz2EHyPLqcsDl0eLite0jRk5CkmclQwKJkpYSaEYlDB3xeIPbNE6PnMbPaRIVhdXMdL4gJUqjcCpPm0BErTo0hyhXMYOWf1y5w1K0nNlmhIPXoREutuq05BNyfZ1jNlXlJHyi+EBYQDhVTORWENt2f2tQUtaUhKXdYvmXQkFihCnAIL0ygGCfrFOWGKzi+eOHXjDctzxOMTDQGzadaj/Sm2cgUJC1KbIkpCXT5tEqnbFpNmkrnWu1kpQkqKJaAhyA4SFEk1NMICmZy6NGlSGLHlw9oe0WZH9SaU0ltdQHa8q9cc5JBSSd5YZuGRQYnny6xRtT6xdOyLaj8litSv7USJhrwEtZ6BJ8jlFLyw47OW7dAFMcIg7PgiC7JNdP19kuTFPPkMiY+Kkl7i/MAg8Qd8TqAIIIIAggggGTTutlmsab0+alGYDuo8kisRhW2uw5CcUjFQQnzLXnaKOtqVLUVKUSd5ck4fuPf1aZ8sg4kHfUe1DAdQWXaXo9dn8f9ShKHYhThYV/bc+YnkDFJ7YNfZWkZ8oWcqMqUlVVC46lH4iAasyUivGIEhXxVxPMfSNcw98IbHoUTmeHfeMKBMJAGHe6E6B3hxjehNO/tWA2JHdIcbEvKn07whvSluHlhC2QPWvnXyGI7eAcLQLyd7fTH78aRHbXLY0iUywCkg4VLAVxo5GWD1/LNpCQxfrlTGvllvgEVhN5hmD1c/donegNR/HUQSyTcKSzuF3gg41HiBCT/AN4ivUruqCs8e3i09nWmbtqllReWseGf8UrWClXC7OAPnAWLoTZxZPDBWlRWCxJON4BSaF2LKTuqId7HqbZ5MwFMqXUk1S7cBVsCaYQ7SvnLYFIYblIJB909IUKqR1HsfQwDDpmwoXNkpWkBHjIKgKBfhy5kySFNklbq5oEQbResU+y2UrlG+UTLSFyz/YiaUzCn/NF6UvcQqa4zE515Xcs4WCQpC0LBZRHwu6TdBZ0qIrSKa1Z0nMVLWR/1ZFoFoYn5hNvS5qSP7Soy0kZvxgJHrnZhOky9I2RS0zbyAVoZCmWkpTVABU0xITVzVizNEctmu8+0oQi2Xli6SCKJN2hJSkBlDNt7hni29HWGTPsCpUpFwBKrqM0KKvESAcWE1NDwhv1o0FJNhlWiXJQPCKZ60hI+JEwBNoFM7hJ/0iAo3SdslhEy6oLMy7QJULoCgoVUkVcAUyB30jKhXsfxEv1q0J+mnzJeIQq6FPihQeWqnBjTfETnhj32e/MNkgd9iMVAdtHsoZmvp9Kx7NTAPOpOtStH2yXPDlILTEj98stfHOjh80iL/wBG7YdGzmH6jwycpqFIbmpikdY5h5R7e7fvhAdmWS2omoC5a0rQcFJIUk8iKRvBjjrRumZ1nVekzZko4m4sodsHY184ubZntiM5Qs9uUBMUQJc5gkGnyzGYBRNAQKmh3xMi34I8Bj2KOTJml6UD8+/tCGZpFanaWK8PqfON9msN9VflGO6N+kZgQGSQAHwow5ZZekAwTbwV8QZ/SNSu+/KMp8wkueUYpUO++6QGaE9TTMwpSmnt70rSMJbHvL6wru0w4dgniIo1jvulIVWcN6/TvrGq517eN0lgWJYc92J44RA52c05U5Av33TRbrOD+KDLHi/dI2WaZ1fvDD7gQuWgY4GjitMuWBHGp4QERtUgj8/SHLVXSNyalBPwqLEncaH6KHKM9JWFhgPTfnuxEM6klJfi+Pn5wHVGg9KmZJlTVF1hfhTWwv8AyEtmD8J8okSwzNkfSKh2Q6xCb/SUr50XCKf9RHykDij/AMYt+WbyQ+Yr9YDZFIaesX6bTU5y0uebpOAAmpBvGn7ZjK/0xdkvDlEA2maKvTpE0AVBQrjdN5L78TASrRFjEmYU0/qISrJ7yAErBbhcPO9C2XZE+GqUapN4Ef4qct0MItXV+LZpZmVUnM4gigPAlNT/ANxh1J+LnAU1tK1fKbPIWXvALsqz/dccSlE4PdGfCKYtQqT1+vrHU2v2jPEsNpAdwnxhzSPi/wBoPWOXdIpAUeu6A0yKGFBTmISyld5QtSA1Ptl6QCOamvZ5eka3jfPT33jhGkp7/EAJV33hGb994xrCo2BXb9t6RRYWz/a3OsRRJnEzrM4DGq5YzMs4kN+w+TR0VY7WibLTMlqCkLAUlQqCCHBEcaqH2+0S3VrafbbFI8GStPhhRUApAWxOIFaB3Lbyd8Z+DTNmABhiaHgKdN2G6GTSCyBj35c4c1qNa8C4z/mGnSHHDr/POKG9YqeFO/OPU9IF95+0eoGG5t8Bul41xhclO/8AivfWE0ivLl9IXIT9fz3xgMCkilfcivfSADl375wpTLeuXKvTv0jTNlsaOB04+8Ars00cM+jH8ekO0qY7PXcWO4N7+sMVnm1Zh79/x5vFjnk1cHieFTTkWZ+kButtncct9CWYE48+lKiIrbLK3fTsb4malBQOeeD8tzUxLfaGLSVncPXOpHLlvgEGrumVWaeiYnFKkkZsxBB47uUdX6HtyZ0lExBdKwFjkoP7vHIM2Wx+mLefWLq2E623kqscxVQ65b7v3IBzIqW5wFwZwxa62HxLM+ctSV+WCvQnpD8YwtEkLQpJwUCOogGHVZV0FJcOx4Oxq+8j1EP8wU5Vhk0KlkqGaS3mMWYcG8ofQXEAl0gl0EGoIKSOCg3u3WOUNarGZVomoIa6ohjwNHfrHV9oQTLWkY3S3T4fpHOm1ezD9YZqRSahMzzUn4h1ceUBA5JD9+TwuQij9mn5EI5ArgYcpaQ3FuYf7kRQmno76dO+EI1d16VhwtKAMgDjl5fWEEz8bufOINYfuvr9o9Cj5d9I8UnvhGPeX2gFCa/xGKgXp7x4jl394FSu3H2iUSGYkYvTf35Z7t4hqtyXP5z8qGHCZlm9eH4zw3whnkk1aKG+cGHfnGMoxttYrGuW/dIBbZse+3eHKUinrTun4husvfQge0ObU5VAfDjXhAErH048eOEezZWB/AzP0aNSHzw76Yd4QqMy8Pc9fQb4BHLFeXeGf8QslLOALedRXfkHp94SE1/GbP8AeNklT5Dlj2aQD3Jn0GBxri2dR0y96pbcAcS4fHH+fbnn4nd15cMOkYzTQ7/Q7uQr6g5QDHPlMe674y0XpFdnnInS1XVoUFJONQfUQsny34nBxnWgwfdwpCGfL35jt+uEB1VqjrIi32SXPRQqBC0/2rFFJ61HAiHkGOdNj2uv6O1eDNV/RnkJOQSvBCuALseDHKOihANKEFFpWKstlBsBQu/mIdZZpDVp1dxUtfEpJcDinHkfWF9imuO65QHqqTB/kG8xFCbYLOBNDUu+JLIpQBZKWJyIWnpF+2hNAc0l/v6RSG3Cz3Z6i3zBKwaZpunnVDwFTSMfbOHmzJcZcN7t7ZdYZbNjn7w8yiG45cq9P5gE9rHr9s++MNszh7P6/SHG1rf1oH6Q3LJJqe/5ygNZT2zRj3jGxtw9YxBYgt3nWKPAWwjIgdgH+I8WK09uzGIPeEZofp4z8vQfiG5Zx6/VoIItCW14+sYowBgghPocrGMOTwuUGfg3so/SCCJaNRAYUxfvpHl9qcW6QQReDOf9x6tG2zodmplv3/aCCECmzm9TmfWMpxYkVzOLU3UggiQI5oBQFbxhSjFsW4QktAoKkgns8Y9ghLmBCkVcZR0zsq09MtWjpaptVoJlXs1BIDE8WLeTwQRrAfNa0/8AKTj/AGpKxzTX1whm1N0mpa7hwSktXIXR9R04wQQk0JYoOCOcU1tzSwlY1QU9FY/7jHkEZ5RTUnHr6Q7miHxxG7D+I9ghQhnKz7xhIoOeT+kEEXgyEnj6RjMTj71ggi+DFcug6e/2jHw+2gghYP/Z"/>
          <p:cNvSpPr>
            <a:spLocks noChangeAspect="1" noChangeArrowheads="1"/>
          </p:cNvSpPr>
          <p:nvPr/>
        </p:nvSpPr>
        <p:spPr bwMode="auto">
          <a:xfrm>
            <a:off x="63500" y="-1619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pic>
        <p:nvPicPr>
          <p:cNvPr id="16" name="Grafik 15" descr="1822 Bendixen nach Vogel.jpg"/>
          <p:cNvPicPr>
            <a:picLocks noChangeAspect="1"/>
          </p:cNvPicPr>
          <p:nvPr/>
        </p:nvPicPr>
        <p:blipFill>
          <a:blip r:embed="rId7" cstate="print">
            <a:duotone>
              <a:schemeClr val="bg2">
                <a:shade val="45000"/>
                <a:satMod val="135000"/>
              </a:schemeClr>
              <a:prstClr val="white"/>
            </a:duotone>
          </a:blip>
          <a:srcRect l="13374" t="15351" r="10444" b="23750"/>
          <a:stretch>
            <a:fillRect/>
          </a:stretch>
        </p:blipFill>
        <p:spPr>
          <a:xfrm>
            <a:off x="6948264" y="0"/>
            <a:ext cx="2195736" cy="2449090"/>
          </a:xfrm>
          <a:prstGeom prst="rect">
            <a:avLst/>
          </a:prstGeom>
          <a:ln w="34925">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7" name="Grafik 16" descr="Klecks_Jean_Paul_250.jpg"/>
          <p:cNvPicPr>
            <a:picLocks noChangeAspect="1"/>
          </p:cNvPicPr>
          <p:nvPr/>
        </p:nvPicPr>
        <p:blipFill>
          <a:blip r:embed="rId8" cstate="print"/>
          <a:stretch>
            <a:fillRect/>
          </a:stretch>
        </p:blipFill>
        <p:spPr>
          <a:xfrm>
            <a:off x="3851920" y="4005064"/>
            <a:ext cx="1602011" cy="2219724"/>
          </a:xfrm>
          <a:prstGeom prst="rect">
            <a:avLst/>
          </a:prstGeom>
        </p:spPr>
      </p:pic>
      <p:pic>
        <p:nvPicPr>
          <p:cNvPr id="18" name="Grafik 17" descr="1797 Pfenninger.jpg"/>
          <p:cNvPicPr>
            <a:picLocks noChangeAspect="1"/>
          </p:cNvPicPr>
          <p:nvPr/>
        </p:nvPicPr>
        <p:blipFill>
          <a:blip r:embed="rId9" cstate="print">
            <a:duotone>
              <a:prstClr val="black"/>
              <a:schemeClr val="accent1">
                <a:tint val="45000"/>
                <a:satMod val="400000"/>
              </a:schemeClr>
            </a:duotone>
          </a:blip>
          <a:srcRect b="5949"/>
          <a:stretch>
            <a:fillRect/>
          </a:stretch>
        </p:blipFill>
        <p:spPr>
          <a:xfrm>
            <a:off x="3923928" y="0"/>
            <a:ext cx="1828235" cy="227687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2"/>
                                        </p:tgtEl>
                                        <p:attrNameLst>
                                          <p:attrName>style.color</p:attrName>
                                        </p:attrNameLst>
                                      </p:cBhvr>
                                      <p:to>
                                        <a:schemeClr val="bg2"/>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nodeType="afterEffect">
                                  <p:stCondLst>
                                    <p:cond delay="500"/>
                                  </p:stCondLst>
                                  <p:childTnLst>
                                    <p:set>
                                      <p:cBhvr>
                                        <p:cTn id="19" dur="1" fill="hold">
                                          <p:stCondLst>
                                            <p:cond delay="0"/>
                                          </p:stCondLst>
                                        </p:cTn>
                                        <p:tgtEl>
                                          <p:spTgt spid="8"/>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nodeType="afterEffect">
                                  <p:stCondLst>
                                    <p:cond delay="500"/>
                                  </p:stCondLst>
                                  <p:childTnLst>
                                    <p:set>
                                      <p:cBhvr>
                                        <p:cTn id="22" dur="1" fill="hold">
                                          <p:stCondLst>
                                            <p:cond delay="0"/>
                                          </p:stCondLst>
                                        </p:cTn>
                                        <p:tgtEl>
                                          <p:spTgt spid="16"/>
                                        </p:tgtEl>
                                        <p:attrNameLst>
                                          <p:attrName>style.visibility</p:attrName>
                                        </p:attrNameLst>
                                      </p:cBhvr>
                                      <p:to>
                                        <p:strVal val="visible"/>
                                      </p:to>
                                    </p:set>
                                  </p:childTnLst>
                                </p:cTn>
                              </p:par>
                            </p:childTnLst>
                          </p:cTn>
                        </p:par>
                        <p:par>
                          <p:cTn id="23" fill="hold">
                            <p:stCondLst>
                              <p:cond delay="2000"/>
                            </p:stCondLst>
                            <p:childTnLst>
                              <p:par>
                                <p:cTn id="24" presetID="26" presetClass="entr" presetSubtype="0" fill="hold" nodeType="afterEffect">
                                  <p:stCondLst>
                                    <p:cond delay="100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80">
                                          <p:stCondLst>
                                            <p:cond delay="0"/>
                                          </p:stCondLst>
                                        </p:cTn>
                                        <p:tgtEl>
                                          <p:spTgt spid="17"/>
                                        </p:tgtEl>
                                      </p:cBhvr>
                                    </p:animEffect>
                                    <p:anim calcmode="lin" valueType="num">
                                      <p:cBhvr>
                                        <p:cTn id="2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2" dur="26">
                                          <p:stCondLst>
                                            <p:cond delay="650"/>
                                          </p:stCondLst>
                                        </p:cTn>
                                        <p:tgtEl>
                                          <p:spTgt spid="17"/>
                                        </p:tgtEl>
                                      </p:cBhvr>
                                      <p:to x="100000" y="60000"/>
                                    </p:animScale>
                                    <p:animScale>
                                      <p:cBhvr>
                                        <p:cTn id="33" dur="166" decel="50000">
                                          <p:stCondLst>
                                            <p:cond delay="676"/>
                                          </p:stCondLst>
                                        </p:cTn>
                                        <p:tgtEl>
                                          <p:spTgt spid="17"/>
                                        </p:tgtEl>
                                      </p:cBhvr>
                                      <p:to x="100000" y="100000"/>
                                    </p:animScale>
                                    <p:animScale>
                                      <p:cBhvr>
                                        <p:cTn id="34" dur="26">
                                          <p:stCondLst>
                                            <p:cond delay="1312"/>
                                          </p:stCondLst>
                                        </p:cTn>
                                        <p:tgtEl>
                                          <p:spTgt spid="17"/>
                                        </p:tgtEl>
                                      </p:cBhvr>
                                      <p:to x="100000" y="80000"/>
                                    </p:animScale>
                                    <p:animScale>
                                      <p:cBhvr>
                                        <p:cTn id="35" dur="166" decel="50000">
                                          <p:stCondLst>
                                            <p:cond delay="1338"/>
                                          </p:stCondLst>
                                        </p:cTn>
                                        <p:tgtEl>
                                          <p:spTgt spid="17"/>
                                        </p:tgtEl>
                                      </p:cBhvr>
                                      <p:to x="100000" y="100000"/>
                                    </p:animScale>
                                    <p:animScale>
                                      <p:cBhvr>
                                        <p:cTn id="36" dur="26">
                                          <p:stCondLst>
                                            <p:cond delay="1642"/>
                                          </p:stCondLst>
                                        </p:cTn>
                                        <p:tgtEl>
                                          <p:spTgt spid="17"/>
                                        </p:tgtEl>
                                      </p:cBhvr>
                                      <p:to x="100000" y="90000"/>
                                    </p:animScale>
                                    <p:animScale>
                                      <p:cBhvr>
                                        <p:cTn id="37" dur="166" decel="50000">
                                          <p:stCondLst>
                                            <p:cond delay="1668"/>
                                          </p:stCondLst>
                                        </p:cTn>
                                        <p:tgtEl>
                                          <p:spTgt spid="17"/>
                                        </p:tgtEl>
                                      </p:cBhvr>
                                      <p:to x="100000" y="100000"/>
                                    </p:animScale>
                                    <p:animScale>
                                      <p:cBhvr>
                                        <p:cTn id="38" dur="26">
                                          <p:stCondLst>
                                            <p:cond delay="1808"/>
                                          </p:stCondLst>
                                        </p:cTn>
                                        <p:tgtEl>
                                          <p:spTgt spid="17"/>
                                        </p:tgtEl>
                                      </p:cBhvr>
                                      <p:to x="100000" y="95000"/>
                                    </p:animScale>
                                    <p:animScale>
                                      <p:cBhvr>
                                        <p:cTn id="39" dur="166" decel="50000">
                                          <p:stCondLst>
                                            <p:cond delay="1834"/>
                                          </p:stCondLst>
                                        </p:cTn>
                                        <p:tgtEl>
                                          <p:spTgt spid="17"/>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3">
                                            <p:txEl>
                                              <p:pRg st="0" end="0"/>
                                            </p:txEl>
                                          </p:spTgt>
                                        </p:tgtEl>
                                        <p:attrNameLst>
                                          <p:attrName>style.visibility</p:attrName>
                                        </p:attrNameLst>
                                      </p:cBhvr>
                                      <p:to>
                                        <p:strVal val="visible"/>
                                      </p:to>
                                    </p:set>
                                    <p:animEffect transition="in" filter="dissolve">
                                      <p:cBhvr>
                                        <p:cTn id="4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0"/>
            <a:ext cx="8229600" cy="1143000"/>
          </a:xfrm>
        </p:spPr>
        <p:txBody>
          <a:bodyPr/>
          <a:lstStyle/>
          <a:p>
            <a:r>
              <a:rPr lang="de-DE" dirty="0" smtClean="0"/>
              <a:t>3. Leipzig – Weimar - Berlin</a:t>
            </a:r>
            <a:endParaRPr lang="de-DE" dirty="0"/>
          </a:p>
        </p:txBody>
      </p:sp>
      <p:sp>
        <p:nvSpPr>
          <p:cNvPr id="3" name="Inhaltsplatzhalter 2"/>
          <p:cNvSpPr>
            <a:spLocks noGrp="1"/>
          </p:cNvSpPr>
          <p:nvPr>
            <p:ph idx="1"/>
          </p:nvPr>
        </p:nvSpPr>
        <p:spPr>
          <a:xfrm>
            <a:off x="5220072" y="980728"/>
            <a:ext cx="3394720" cy="4813995"/>
          </a:xfrm>
        </p:spPr>
        <p:txBody>
          <a:bodyPr>
            <a:normAutofit fontScale="92500" lnSpcReduction="20000"/>
          </a:bodyPr>
          <a:lstStyle/>
          <a:p>
            <a:pPr>
              <a:lnSpc>
                <a:spcPct val="150000"/>
              </a:lnSpc>
            </a:pPr>
            <a:r>
              <a:rPr lang="de-DE" sz="2800" dirty="0" smtClean="0"/>
              <a:t>1792 Briefverkehr mit Karl Philipp Moritz</a:t>
            </a:r>
          </a:p>
          <a:p>
            <a:pPr>
              <a:lnSpc>
                <a:spcPct val="150000"/>
              </a:lnSpc>
            </a:pPr>
            <a:r>
              <a:rPr lang="de-DE" sz="2800" dirty="0" smtClean="0"/>
              <a:t>1793-1796 „Die unsichtbare Loge“ mit „Schul-meisterlein Wutz“ , „Hesperus“, „Quintus </a:t>
            </a:r>
            <a:r>
              <a:rPr lang="de-DE" sz="2800" dirty="0" err="1" smtClean="0"/>
              <a:t>Fixlein</a:t>
            </a:r>
            <a:r>
              <a:rPr lang="de-DE" sz="2800" dirty="0" smtClean="0"/>
              <a:t>“</a:t>
            </a:r>
            <a:endParaRPr lang="de-DE" sz="2800" dirty="0"/>
          </a:p>
        </p:txBody>
      </p:sp>
      <p:sp>
        <p:nvSpPr>
          <p:cNvPr id="4" name="Textfeld 3"/>
          <p:cNvSpPr txBox="1"/>
          <p:nvPr/>
        </p:nvSpPr>
        <p:spPr>
          <a:xfrm>
            <a:off x="251520" y="1124744"/>
            <a:ext cx="4752528" cy="1292662"/>
          </a:xfrm>
          <a:prstGeom prst="rect">
            <a:avLst/>
          </a:prstGeom>
          <a:noFill/>
        </p:spPr>
        <p:txBody>
          <a:bodyPr wrap="square" rtlCol="0">
            <a:spAutoFit/>
          </a:bodyPr>
          <a:lstStyle/>
          <a:p>
            <a:r>
              <a:rPr lang="de-DE" sz="2600" i="1" dirty="0" smtClean="0">
                <a:solidFill>
                  <a:schemeClr val="bg2">
                    <a:lumMod val="20000"/>
                    <a:lumOff val="80000"/>
                  </a:schemeClr>
                </a:solidFill>
              </a:rPr>
              <a:t>WO WOHNEN SIE? WIE HEISSEN SIE? WER SIND SIE? – IHR WERK IST EIN JUWEL!</a:t>
            </a:r>
            <a:endParaRPr lang="de-DE" sz="2600" i="1" dirty="0">
              <a:solidFill>
                <a:schemeClr val="bg2">
                  <a:lumMod val="20000"/>
                  <a:lumOff val="80000"/>
                </a:schemeClr>
              </a:solidFill>
            </a:endParaRPr>
          </a:p>
        </p:txBody>
      </p:sp>
      <p:pic>
        <p:nvPicPr>
          <p:cNvPr id="5" name="Grafik 4" descr="Hesperus Titel.jpg"/>
          <p:cNvPicPr>
            <a:picLocks noChangeAspect="1"/>
          </p:cNvPicPr>
          <p:nvPr/>
        </p:nvPicPr>
        <p:blipFill>
          <a:blip r:embed="rId2" cstate="print"/>
          <a:stretch>
            <a:fillRect/>
          </a:stretch>
        </p:blipFill>
        <p:spPr>
          <a:xfrm>
            <a:off x="755576" y="2780928"/>
            <a:ext cx="3182112" cy="3767328"/>
          </a:xfrm>
          <a:prstGeom prst="rect">
            <a:avLst/>
          </a:prstGeom>
        </p:spPr>
      </p:pic>
      <p:pic>
        <p:nvPicPr>
          <p:cNvPr id="6" name="Grafik 5" descr="Klecks_Jean_Paul_250.jpg"/>
          <p:cNvPicPr>
            <a:picLocks noChangeAspect="1"/>
          </p:cNvPicPr>
          <p:nvPr/>
        </p:nvPicPr>
        <p:blipFill>
          <a:blip r:embed="rId3" cstate="print"/>
          <a:stretch>
            <a:fillRect/>
          </a:stretch>
        </p:blipFill>
        <p:spPr>
          <a:xfrm>
            <a:off x="8529407" y="6006428"/>
            <a:ext cx="614593" cy="851572"/>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50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 presetClass="entr" presetSubtype="0"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0"/>
            <a:ext cx="8229600" cy="1143000"/>
          </a:xfrm>
        </p:spPr>
        <p:txBody>
          <a:bodyPr/>
          <a:lstStyle/>
          <a:p>
            <a:r>
              <a:rPr lang="de-DE" dirty="0" smtClean="0"/>
              <a:t>3. Leipzig – Weimar - Berlin</a:t>
            </a:r>
            <a:endParaRPr lang="de-DE" dirty="0"/>
          </a:p>
        </p:txBody>
      </p:sp>
      <p:sp>
        <p:nvSpPr>
          <p:cNvPr id="3" name="Inhaltsplatzhalter 2"/>
          <p:cNvSpPr>
            <a:spLocks noGrp="1"/>
          </p:cNvSpPr>
          <p:nvPr>
            <p:ph idx="1"/>
          </p:nvPr>
        </p:nvSpPr>
        <p:spPr>
          <a:xfrm>
            <a:off x="1979712" y="3140968"/>
            <a:ext cx="8229600" cy="892696"/>
          </a:xfrm>
        </p:spPr>
        <p:txBody>
          <a:bodyPr>
            <a:noAutofit/>
          </a:bodyPr>
          <a:lstStyle/>
          <a:p>
            <a:r>
              <a:rPr lang="de-DE" sz="3600" dirty="0" smtClean="0"/>
              <a:t>1796  Besuch in Weimar</a:t>
            </a:r>
            <a:endParaRPr lang="de-DE" sz="3600" dirty="0"/>
          </a:p>
        </p:txBody>
      </p:sp>
      <p:sp>
        <p:nvSpPr>
          <p:cNvPr id="4" name="Textfeld 3"/>
          <p:cNvSpPr txBox="1"/>
          <p:nvPr/>
        </p:nvSpPr>
        <p:spPr>
          <a:xfrm rot="21112395">
            <a:off x="70054" y="1083161"/>
            <a:ext cx="5544616" cy="1661993"/>
          </a:xfrm>
          <a:prstGeom prst="rect">
            <a:avLst/>
          </a:prstGeom>
          <a:noFill/>
        </p:spPr>
        <p:txBody>
          <a:bodyPr wrap="square" rtlCol="0">
            <a:spAutoFit/>
          </a:bodyPr>
          <a:lstStyle/>
          <a:p>
            <a:r>
              <a:rPr lang="de-DE" sz="2800" i="1" dirty="0" smtClean="0">
                <a:solidFill>
                  <a:schemeClr val="bg2">
                    <a:lumMod val="20000"/>
                    <a:lumOff val="80000"/>
                  </a:schemeClr>
                </a:solidFill>
              </a:rPr>
              <a:t>Die Postpferde […] ziehen mein froh-banges Herz dem lang ersehnten Eden entgegen</a:t>
            </a:r>
            <a:r>
              <a:rPr lang="de-DE" dirty="0" smtClean="0"/>
              <a:t>.</a:t>
            </a:r>
          </a:p>
          <a:p>
            <a:r>
              <a:rPr lang="de-DE" dirty="0" smtClean="0">
                <a:solidFill>
                  <a:schemeClr val="accent1">
                    <a:lumMod val="20000"/>
                    <a:lumOff val="80000"/>
                  </a:schemeClr>
                </a:solidFill>
              </a:rPr>
              <a:t>Jean Paul an Christian Otto,  10.6.1796</a:t>
            </a:r>
            <a:endParaRPr lang="de-DE" dirty="0">
              <a:solidFill>
                <a:schemeClr val="accent1">
                  <a:lumMod val="20000"/>
                  <a:lumOff val="80000"/>
                </a:schemeClr>
              </a:solidFill>
            </a:endParaRPr>
          </a:p>
        </p:txBody>
      </p:sp>
      <p:sp>
        <p:nvSpPr>
          <p:cNvPr id="5" name="Textfeld 4"/>
          <p:cNvSpPr txBox="1"/>
          <p:nvPr/>
        </p:nvSpPr>
        <p:spPr>
          <a:xfrm rot="20985328">
            <a:off x="67176" y="4203482"/>
            <a:ext cx="6336704" cy="1600438"/>
          </a:xfrm>
          <a:prstGeom prst="rect">
            <a:avLst/>
          </a:prstGeom>
          <a:noFill/>
        </p:spPr>
        <p:txBody>
          <a:bodyPr wrap="square" rtlCol="0">
            <a:spAutoFit/>
          </a:bodyPr>
          <a:lstStyle/>
          <a:p>
            <a:r>
              <a:rPr lang="de-DE" sz="2000" i="1" dirty="0" smtClean="0">
                <a:solidFill>
                  <a:schemeClr val="bg2">
                    <a:lumMod val="20000"/>
                    <a:lumOff val="80000"/>
                  </a:schemeClr>
                </a:solidFill>
                <a:latin typeface="Lithos Pro Regular" pitchFamily="82" charset="0"/>
              </a:rPr>
              <a:t>eine Kühle der Angst presst die Brust- endlich tritt der Gott [Goethe] her, kalt, einsilbig, ohne Akzent. […] Auch </a:t>
            </a:r>
            <a:r>
              <a:rPr lang="de-DE" sz="2000" i="1" dirty="0" err="1" smtClean="0">
                <a:solidFill>
                  <a:schemeClr val="bg2">
                    <a:lumMod val="20000"/>
                    <a:lumOff val="80000"/>
                  </a:schemeClr>
                </a:solidFill>
                <a:latin typeface="Lithos Pro Regular" pitchFamily="82" charset="0"/>
              </a:rPr>
              <a:t>frisset</a:t>
            </a:r>
            <a:r>
              <a:rPr lang="de-DE" sz="2000" i="1" dirty="0" smtClean="0">
                <a:solidFill>
                  <a:schemeClr val="bg2">
                    <a:lumMod val="20000"/>
                    <a:lumOff val="80000"/>
                  </a:schemeClr>
                </a:solidFill>
                <a:latin typeface="Lithos Pro Regular" pitchFamily="82" charset="0"/>
              </a:rPr>
              <a:t> er entsetzlich</a:t>
            </a:r>
            <a:r>
              <a:rPr lang="de-DE" i="1" dirty="0" smtClean="0">
                <a:solidFill>
                  <a:schemeClr val="bg2">
                    <a:lumMod val="20000"/>
                    <a:lumOff val="80000"/>
                  </a:schemeClr>
                </a:solidFill>
                <a:latin typeface="Lithos Pro Regular" pitchFamily="82" charset="0"/>
              </a:rPr>
              <a:t>.</a:t>
            </a:r>
          </a:p>
          <a:p>
            <a:r>
              <a:rPr lang="de-DE" i="1" dirty="0" smtClean="0">
                <a:solidFill>
                  <a:schemeClr val="bg2">
                    <a:lumMod val="20000"/>
                    <a:lumOff val="80000"/>
                  </a:schemeClr>
                </a:solidFill>
              </a:rPr>
              <a:t>Jean Paul an Christian Otto, 18.6.1796</a:t>
            </a:r>
            <a:endParaRPr lang="de-DE" i="1" dirty="0">
              <a:solidFill>
                <a:schemeClr val="bg2">
                  <a:lumMod val="20000"/>
                  <a:lumOff val="80000"/>
                </a:schemeClr>
              </a:solidFill>
            </a:endParaRPr>
          </a:p>
        </p:txBody>
      </p:sp>
      <p:sp>
        <p:nvSpPr>
          <p:cNvPr id="6" name="Textfeld 5"/>
          <p:cNvSpPr txBox="1"/>
          <p:nvPr/>
        </p:nvSpPr>
        <p:spPr>
          <a:xfrm rot="251740">
            <a:off x="5239241" y="828882"/>
            <a:ext cx="3816424" cy="2554545"/>
          </a:xfrm>
          <a:prstGeom prst="rect">
            <a:avLst/>
          </a:prstGeom>
          <a:noFill/>
        </p:spPr>
        <p:txBody>
          <a:bodyPr wrap="square" rtlCol="0">
            <a:spAutoFit/>
          </a:bodyPr>
          <a:lstStyle/>
          <a:p>
            <a:r>
              <a:rPr lang="de-DE" sz="2800" i="1" dirty="0" smtClean="0">
                <a:solidFill>
                  <a:schemeClr val="bg2">
                    <a:lumMod val="20000"/>
                    <a:lumOff val="80000"/>
                  </a:schemeClr>
                </a:solidFill>
              </a:rPr>
              <a:t>Man schätzt ihn bald zu hoch, bald zu tief, und niemand weiß das wunderliche Wesen anzufassen.</a:t>
            </a:r>
          </a:p>
          <a:p>
            <a:r>
              <a:rPr lang="de-DE" i="1" dirty="0" smtClean="0">
                <a:solidFill>
                  <a:schemeClr val="bg2">
                    <a:lumMod val="20000"/>
                    <a:lumOff val="80000"/>
                  </a:schemeClr>
                </a:solidFill>
              </a:rPr>
              <a:t>Goethe an Schiller. 22.6.1796</a:t>
            </a:r>
            <a:endParaRPr lang="de-DE" i="1" dirty="0">
              <a:solidFill>
                <a:schemeClr val="bg2">
                  <a:lumMod val="20000"/>
                  <a:lumOff val="80000"/>
                </a:schemeClr>
              </a:solidFill>
            </a:endParaRPr>
          </a:p>
        </p:txBody>
      </p:sp>
      <p:sp>
        <p:nvSpPr>
          <p:cNvPr id="7" name="Textfeld 6"/>
          <p:cNvSpPr txBox="1"/>
          <p:nvPr/>
        </p:nvSpPr>
        <p:spPr>
          <a:xfrm rot="261724">
            <a:off x="6516216" y="3614827"/>
            <a:ext cx="2376264" cy="3170099"/>
          </a:xfrm>
          <a:prstGeom prst="rect">
            <a:avLst/>
          </a:prstGeom>
          <a:noFill/>
        </p:spPr>
        <p:txBody>
          <a:bodyPr wrap="square" rtlCol="0">
            <a:spAutoFit/>
          </a:bodyPr>
          <a:lstStyle/>
          <a:p>
            <a:r>
              <a:rPr lang="de-DE" sz="2800" dirty="0" smtClean="0">
                <a:solidFill>
                  <a:schemeClr val="bg2">
                    <a:lumMod val="20000"/>
                    <a:lumOff val="80000"/>
                  </a:schemeClr>
                </a:solidFill>
              </a:rPr>
              <a:t>FREMD WIE EINER, DER AUS  DEM MOND GEFALLEN IST.</a:t>
            </a:r>
          </a:p>
          <a:p>
            <a:r>
              <a:rPr lang="de-DE" sz="1600" dirty="0" smtClean="0">
                <a:solidFill>
                  <a:schemeClr val="bg2">
                    <a:lumMod val="20000"/>
                    <a:lumOff val="80000"/>
                  </a:schemeClr>
                </a:solidFill>
              </a:rPr>
              <a:t>Schiller an Goethe, 28.6.1796</a:t>
            </a:r>
            <a:endParaRPr lang="de-DE" sz="1600" dirty="0">
              <a:solidFill>
                <a:schemeClr val="bg2">
                  <a:lumMod val="20000"/>
                  <a:lumOff val="80000"/>
                </a:schemeClr>
              </a:solidFill>
            </a:endParaRPr>
          </a:p>
        </p:txBody>
      </p:sp>
      <p:pic>
        <p:nvPicPr>
          <p:cNvPr id="8" name="Grafik 7" descr="Klecks_Jean_Paul_250.jpg"/>
          <p:cNvPicPr>
            <a:picLocks noChangeAspect="1"/>
          </p:cNvPicPr>
          <p:nvPr/>
        </p:nvPicPr>
        <p:blipFill>
          <a:blip r:embed="rId2" cstate="print"/>
          <a:stretch>
            <a:fillRect/>
          </a:stretch>
        </p:blipFill>
        <p:spPr>
          <a:xfrm>
            <a:off x="8529407" y="6006428"/>
            <a:ext cx="614593" cy="851572"/>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3. Leipzig – Weimar – Berlin </a:t>
            </a:r>
            <a:endParaRPr lang="de-DE" dirty="0"/>
          </a:p>
        </p:txBody>
      </p:sp>
      <p:sp>
        <p:nvSpPr>
          <p:cNvPr id="3" name="Inhaltsplatzhalter 2"/>
          <p:cNvSpPr>
            <a:spLocks noGrp="1"/>
          </p:cNvSpPr>
          <p:nvPr>
            <p:ph idx="1"/>
          </p:nvPr>
        </p:nvSpPr>
        <p:spPr>
          <a:xfrm>
            <a:off x="4139952" y="1600200"/>
            <a:ext cx="4546848" cy="4525963"/>
          </a:xfrm>
        </p:spPr>
        <p:txBody>
          <a:bodyPr>
            <a:normAutofit fontScale="77500" lnSpcReduction="20000"/>
          </a:bodyPr>
          <a:lstStyle/>
          <a:p>
            <a:pPr>
              <a:lnSpc>
                <a:spcPct val="150000"/>
              </a:lnSpc>
            </a:pPr>
            <a:r>
              <a:rPr lang="de-DE" sz="2800" dirty="0" smtClean="0"/>
              <a:t>1796/1797  „Siebenkäs“ mit „Rede des toten Christus“, „Das </a:t>
            </a:r>
            <a:r>
              <a:rPr lang="de-DE" sz="2800" dirty="0" err="1" smtClean="0"/>
              <a:t>Kampaner</a:t>
            </a:r>
            <a:r>
              <a:rPr lang="de-DE" sz="2800" dirty="0" smtClean="0"/>
              <a:t> Thal“, „Der Jubelsenior“</a:t>
            </a:r>
          </a:p>
          <a:p>
            <a:pPr>
              <a:lnSpc>
                <a:spcPct val="150000"/>
              </a:lnSpc>
            </a:pPr>
            <a:r>
              <a:rPr lang="de-DE" sz="2800" dirty="0" smtClean="0"/>
              <a:t>1797 Tod der Mutter, Umzug nach Leipzig</a:t>
            </a:r>
          </a:p>
          <a:p>
            <a:pPr>
              <a:lnSpc>
                <a:spcPct val="150000"/>
              </a:lnSpc>
            </a:pPr>
            <a:r>
              <a:rPr lang="de-DE" sz="2800" dirty="0" smtClean="0"/>
              <a:t>1798 Umzug nach Weimar</a:t>
            </a:r>
          </a:p>
          <a:p>
            <a:pPr>
              <a:lnSpc>
                <a:spcPct val="150000"/>
              </a:lnSpc>
            </a:pPr>
            <a:r>
              <a:rPr lang="de-DE" sz="2800" dirty="0" smtClean="0"/>
              <a:t>1800 Übersiedelung nach Berlin</a:t>
            </a:r>
            <a:endParaRPr lang="de-DE" sz="2800" dirty="0"/>
          </a:p>
        </p:txBody>
      </p:sp>
      <p:pic>
        <p:nvPicPr>
          <p:cNvPr id="1026" name="Picture 2" descr="C:\Users\Conny\Documents\Jean Paul 2013\Siebenka¦ês Bd.1.jpg"/>
          <p:cNvPicPr>
            <a:picLocks noChangeAspect="1" noChangeArrowheads="1"/>
          </p:cNvPicPr>
          <p:nvPr/>
        </p:nvPicPr>
        <p:blipFill>
          <a:blip r:embed="rId2" cstate="print"/>
          <a:srcRect l="50892" t="12561" r="5408" b="8469"/>
          <a:stretch>
            <a:fillRect/>
          </a:stretch>
        </p:blipFill>
        <p:spPr bwMode="auto">
          <a:xfrm>
            <a:off x="467544" y="1340768"/>
            <a:ext cx="3528392" cy="5256584"/>
          </a:xfrm>
          <a:prstGeom prst="rect">
            <a:avLst/>
          </a:prstGeom>
          <a:noFill/>
        </p:spPr>
      </p:pic>
      <p:pic>
        <p:nvPicPr>
          <p:cNvPr id="5" name="Grafik 4" descr="Klecks_Jean_Paul_250.jpg"/>
          <p:cNvPicPr>
            <a:picLocks noChangeAspect="1"/>
          </p:cNvPicPr>
          <p:nvPr/>
        </p:nvPicPr>
        <p:blipFill>
          <a:blip r:embed="rId3" cstate="print"/>
          <a:stretch>
            <a:fillRect/>
          </a:stretch>
        </p:blipFill>
        <p:spPr>
          <a:xfrm>
            <a:off x="8529407" y="6006428"/>
            <a:ext cx="614593" cy="851572"/>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dissolv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dissolv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4. Meiningen - Coburg</a:t>
            </a:r>
            <a:endParaRPr lang="de-DE" dirty="0"/>
          </a:p>
        </p:txBody>
      </p:sp>
      <p:sp>
        <p:nvSpPr>
          <p:cNvPr id="3" name="Inhaltsplatzhalter 2"/>
          <p:cNvSpPr>
            <a:spLocks noGrp="1"/>
          </p:cNvSpPr>
          <p:nvPr>
            <p:ph idx="1"/>
          </p:nvPr>
        </p:nvSpPr>
        <p:spPr>
          <a:xfrm>
            <a:off x="5364088" y="1484784"/>
            <a:ext cx="4186808" cy="4525963"/>
          </a:xfrm>
        </p:spPr>
        <p:txBody>
          <a:bodyPr>
            <a:normAutofit fontScale="77500" lnSpcReduction="20000"/>
          </a:bodyPr>
          <a:lstStyle/>
          <a:p>
            <a:pPr>
              <a:lnSpc>
                <a:spcPct val="150000"/>
              </a:lnSpc>
            </a:pPr>
            <a:r>
              <a:rPr lang="de-DE" dirty="0" smtClean="0"/>
              <a:t>1800-1802: „Titan“ und „Komische Anhänge“ </a:t>
            </a:r>
          </a:p>
          <a:p>
            <a:pPr>
              <a:lnSpc>
                <a:spcPct val="150000"/>
              </a:lnSpc>
            </a:pPr>
            <a:r>
              <a:rPr lang="de-DE" dirty="0" smtClean="0"/>
              <a:t>1801: Hochzeit mit Caroline Mayer, Übersiedelung nach Meiningen</a:t>
            </a:r>
          </a:p>
          <a:p>
            <a:pPr>
              <a:lnSpc>
                <a:spcPct val="150000"/>
              </a:lnSpc>
            </a:pPr>
            <a:r>
              <a:rPr lang="de-DE" dirty="0" smtClean="0"/>
              <a:t>1803: Umzug nach     Coburg</a:t>
            </a:r>
            <a:endParaRPr lang="de-DE" dirty="0"/>
          </a:p>
        </p:txBody>
      </p:sp>
      <p:pic>
        <p:nvPicPr>
          <p:cNvPr id="6" name="Grafik 5" descr="Klecks_Jean_Paul_250.jpg"/>
          <p:cNvPicPr>
            <a:picLocks noChangeAspect="1"/>
          </p:cNvPicPr>
          <p:nvPr/>
        </p:nvPicPr>
        <p:blipFill>
          <a:blip r:embed="rId2" cstate="print"/>
          <a:stretch>
            <a:fillRect/>
          </a:stretch>
        </p:blipFill>
        <p:spPr>
          <a:xfrm>
            <a:off x="8529407" y="6006428"/>
            <a:ext cx="614593" cy="851572"/>
          </a:xfrm>
          <a:prstGeom prst="rect">
            <a:avLst/>
          </a:prstGeom>
        </p:spPr>
      </p:pic>
      <p:pic>
        <p:nvPicPr>
          <p:cNvPr id="7" name="Grafik 6" descr="Titan.jpg"/>
          <p:cNvPicPr>
            <a:picLocks noChangeAspect="1"/>
          </p:cNvPicPr>
          <p:nvPr/>
        </p:nvPicPr>
        <p:blipFill>
          <a:blip r:embed="rId3" cstate="print"/>
          <a:srcRect r="5487"/>
          <a:stretch>
            <a:fillRect/>
          </a:stretch>
        </p:blipFill>
        <p:spPr>
          <a:xfrm rot="20862062">
            <a:off x="232634" y="1778052"/>
            <a:ext cx="5076056" cy="2731143"/>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4. Meiningen und Coburg</a:t>
            </a:r>
            <a:endParaRPr lang="de-DE" dirty="0"/>
          </a:p>
        </p:txBody>
      </p:sp>
      <p:sp>
        <p:nvSpPr>
          <p:cNvPr id="3" name="Inhaltsplatzhalter 2"/>
          <p:cNvSpPr>
            <a:spLocks noGrp="1"/>
          </p:cNvSpPr>
          <p:nvPr>
            <p:ph idx="1"/>
          </p:nvPr>
        </p:nvSpPr>
        <p:spPr>
          <a:xfrm flipH="1">
            <a:off x="971600" y="1600200"/>
            <a:ext cx="8496944" cy="4525963"/>
          </a:xfrm>
        </p:spPr>
        <p:txBody>
          <a:bodyPr/>
          <a:lstStyle/>
          <a:p>
            <a:endParaRPr lang="de-DE" dirty="0"/>
          </a:p>
        </p:txBody>
      </p:sp>
      <p:sp>
        <p:nvSpPr>
          <p:cNvPr id="5" name="Abgerundetes Rechteck 4"/>
          <p:cNvSpPr/>
          <p:nvPr/>
        </p:nvSpPr>
        <p:spPr>
          <a:xfrm>
            <a:off x="611560" y="1340768"/>
            <a:ext cx="2880320" cy="1656184"/>
          </a:xfrm>
          <a:prstGeom prst="roundRect">
            <a:avLst/>
          </a:prstGeom>
          <a:solidFill>
            <a:schemeClr val="tx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smtClean="0">
                <a:solidFill>
                  <a:schemeClr val="bg2">
                    <a:lumMod val="75000"/>
                  </a:schemeClr>
                </a:solidFill>
              </a:rPr>
              <a:t>Johann Paulus Friedrich Richter</a:t>
            </a:r>
            <a:endParaRPr lang="de-DE" sz="2800" dirty="0">
              <a:solidFill>
                <a:schemeClr val="bg2">
                  <a:lumMod val="75000"/>
                </a:schemeClr>
              </a:solidFill>
            </a:endParaRPr>
          </a:p>
        </p:txBody>
      </p:sp>
      <p:sp>
        <p:nvSpPr>
          <p:cNvPr id="6" name="Abgerundetes Rechteck 5"/>
          <p:cNvSpPr/>
          <p:nvPr/>
        </p:nvSpPr>
        <p:spPr>
          <a:xfrm>
            <a:off x="5724128" y="1340768"/>
            <a:ext cx="2880320" cy="1656184"/>
          </a:xfrm>
          <a:prstGeom prst="roundRect">
            <a:avLst/>
          </a:prstGeom>
          <a:solidFill>
            <a:schemeClr val="tx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smtClean="0">
                <a:solidFill>
                  <a:schemeClr val="bg2">
                    <a:lumMod val="75000"/>
                  </a:schemeClr>
                </a:solidFill>
              </a:rPr>
              <a:t>Caroline Richter geb. Mayer</a:t>
            </a:r>
          </a:p>
          <a:p>
            <a:pPr algn="ctr"/>
            <a:r>
              <a:rPr lang="de-DE" sz="2800" dirty="0" smtClean="0">
                <a:solidFill>
                  <a:schemeClr val="bg2">
                    <a:lumMod val="75000"/>
                  </a:schemeClr>
                </a:solidFill>
              </a:rPr>
              <a:t>1777-1860</a:t>
            </a:r>
            <a:endParaRPr lang="de-DE" sz="2800" dirty="0">
              <a:solidFill>
                <a:schemeClr val="bg2">
                  <a:lumMod val="75000"/>
                </a:schemeClr>
              </a:solidFill>
            </a:endParaRPr>
          </a:p>
        </p:txBody>
      </p:sp>
      <p:cxnSp>
        <p:nvCxnSpPr>
          <p:cNvPr id="7" name="Gerade Verbindung 6"/>
          <p:cNvCxnSpPr/>
          <p:nvPr/>
        </p:nvCxnSpPr>
        <p:spPr>
          <a:xfrm>
            <a:off x="3491880" y="2276872"/>
            <a:ext cx="2232248"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Abgerundetes Rechteck 7"/>
          <p:cNvSpPr/>
          <p:nvPr/>
        </p:nvSpPr>
        <p:spPr>
          <a:xfrm>
            <a:off x="971600" y="3933056"/>
            <a:ext cx="1944216" cy="108012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smtClean="0">
                <a:solidFill>
                  <a:schemeClr val="bg2">
                    <a:lumMod val="75000"/>
                  </a:schemeClr>
                </a:solidFill>
              </a:rPr>
              <a:t>Emma</a:t>
            </a:r>
          </a:p>
          <a:p>
            <a:pPr algn="ctr"/>
            <a:r>
              <a:rPr lang="de-DE" sz="2000" dirty="0" smtClean="0">
                <a:solidFill>
                  <a:schemeClr val="bg2">
                    <a:lumMod val="75000"/>
                  </a:schemeClr>
                </a:solidFill>
              </a:rPr>
              <a:t>1802-1853</a:t>
            </a:r>
            <a:endParaRPr lang="de-DE" sz="2000" dirty="0">
              <a:solidFill>
                <a:schemeClr val="bg2">
                  <a:lumMod val="75000"/>
                </a:schemeClr>
              </a:solidFill>
            </a:endParaRPr>
          </a:p>
        </p:txBody>
      </p:sp>
      <p:sp>
        <p:nvSpPr>
          <p:cNvPr id="9" name="Abgerundetes Rechteck 8"/>
          <p:cNvSpPr/>
          <p:nvPr/>
        </p:nvSpPr>
        <p:spPr>
          <a:xfrm>
            <a:off x="3707904" y="3933056"/>
            <a:ext cx="1944216" cy="108012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smtClean="0">
                <a:solidFill>
                  <a:schemeClr val="bg2">
                    <a:lumMod val="75000"/>
                  </a:schemeClr>
                </a:solidFill>
              </a:rPr>
              <a:t>Maximilian</a:t>
            </a:r>
          </a:p>
          <a:p>
            <a:pPr algn="ctr"/>
            <a:r>
              <a:rPr lang="de-DE" sz="2000" dirty="0" smtClean="0">
                <a:solidFill>
                  <a:schemeClr val="bg2">
                    <a:lumMod val="75000"/>
                  </a:schemeClr>
                </a:solidFill>
              </a:rPr>
              <a:t>1803-1821</a:t>
            </a:r>
            <a:endParaRPr lang="de-DE" sz="2000" dirty="0">
              <a:solidFill>
                <a:schemeClr val="bg2">
                  <a:lumMod val="75000"/>
                </a:schemeClr>
              </a:solidFill>
            </a:endParaRPr>
          </a:p>
        </p:txBody>
      </p:sp>
      <p:sp>
        <p:nvSpPr>
          <p:cNvPr id="10" name="Abgerundetes Rechteck 9"/>
          <p:cNvSpPr/>
          <p:nvPr/>
        </p:nvSpPr>
        <p:spPr>
          <a:xfrm>
            <a:off x="6444208" y="3933056"/>
            <a:ext cx="1944216" cy="108012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smtClean="0">
                <a:solidFill>
                  <a:schemeClr val="bg2">
                    <a:lumMod val="75000"/>
                  </a:schemeClr>
                </a:solidFill>
              </a:rPr>
              <a:t>Odilie</a:t>
            </a:r>
          </a:p>
          <a:p>
            <a:pPr algn="ctr"/>
            <a:r>
              <a:rPr lang="de-DE" sz="2000" dirty="0" smtClean="0">
                <a:solidFill>
                  <a:schemeClr val="bg2">
                    <a:lumMod val="75000"/>
                  </a:schemeClr>
                </a:solidFill>
              </a:rPr>
              <a:t>1804-1865</a:t>
            </a:r>
            <a:endParaRPr lang="de-DE" sz="2000" dirty="0">
              <a:solidFill>
                <a:schemeClr val="bg2">
                  <a:lumMod val="75000"/>
                </a:schemeClr>
              </a:solidFill>
            </a:endParaRPr>
          </a:p>
        </p:txBody>
      </p:sp>
      <p:cxnSp>
        <p:nvCxnSpPr>
          <p:cNvPr id="11" name="Gerade Verbindung 10"/>
          <p:cNvCxnSpPr/>
          <p:nvPr/>
        </p:nvCxnSpPr>
        <p:spPr>
          <a:xfrm flipV="1">
            <a:off x="1691680" y="2276872"/>
            <a:ext cx="3096344" cy="2088232"/>
          </a:xfrm>
          <a:prstGeom prst="line">
            <a:avLst/>
          </a:prstGeom>
          <a:ln w="571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p:nvCxnSpPr>
        <p:spPr>
          <a:xfrm flipV="1">
            <a:off x="4499992" y="2276872"/>
            <a:ext cx="288032" cy="1800200"/>
          </a:xfrm>
          <a:prstGeom prst="line">
            <a:avLst/>
          </a:prstGeom>
          <a:ln w="571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flipH="1" flipV="1">
            <a:off x="4788024" y="2348880"/>
            <a:ext cx="2160240" cy="1728192"/>
          </a:xfrm>
          <a:prstGeom prst="line">
            <a:avLst/>
          </a:prstGeom>
          <a:ln w="571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pic>
        <p:nvPicPr>
          <p:cNvPr id="13" name="Grafik 12" descr="Klecks_Jean_Paul_250.jpg"/>
          <p:cNvPicPr>
            <a:picLocks noChangeAspect="1"/>
          </p:cNvPicPr>
          <p:nvPr/>
        </p:nvPicPr>
        <p:blipFill>
          <a:blip r:embed="rId2" cstate="print"/>
          <a:stretch>
            <a:fillRect/>
          </a:stretch>
        </p:blipFill>
        <p:spPr>
          <a:xfrm>
            <a:off x="8529407" y="6006428"/>
            <a:ext cx="614593" cy="851572"/>
          </a:xfrm>
          <a:prstGeom prst="rect">
            <a:avLst/>
          </a:prstGeom>
        </p:spPr>
      </p:pic>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5. Bayreuth</a:t>
            </a:r>
            <a:endParaRPr lang="de-DE" dirty="0"/>
          </a:p>
        </p:txBody>
      </p:sp>
      <p:sp>
        <p:nvSpPr>
          <p:cNvPr id="3" name="Inhaltsplatzhalter 2"/>
          <p:cNvSpPr>
            <a:spLocks noGrp="1"/>
          </p:cNvSpPr>
          <p:nvPr>
            <p:ph idx="1"/>
          </p:nvPr>
        </p:nvSpPr>
        <p:spPr>
          <a:xfrm>
            <a:off x="4644008" y="1340768"/>
            <a:ext cx="4752528" cy="4525963"/>
          </a:xfrm>
        </p:spPr>
        <p:txBody>
          <a:bodyPr>
            <a:normAutofit fontScale="70000" lnSpcReduction="20000"/>
          </a:bodyPr>
          <a:lstStyle/>
          <a:p>
            <a:pPr>
              <a:lnSpc>
                <a:spcPct val="160000"/>
              </a:lnSpc>
            </a:pPr>
            <a:r>
              <a:rPr lang="de-DE" dirty="0" smtClean="0"/>
              <a:t>1804 Übersiedelung nach Bayreuth, „Vorschule der Ästhetik“</a:t>
            </a:r>
          </a:p>
          <a:p>
            <a:pPr>
              <a:lnSpc>
                <a:spcPct val="160000"/>
              </a:lnSpc>
            </a:pPr>
            <a:r>
              <a:rPr lang="de-DE" dirty="0" smtClean="0"/>
              <a:t>1804-1805 „Flegeljahre“ </a:t>
            </a:r>
          </a:p>
          <a:p>
            <a:pPr>
              <a:lnSpc>
                <a:spcPct val="160000"/>
              </a:lnSpc>
            </a:pPr>
            <a:r>
              <a:rPr lang="de-DE" dirty="0" smtClean="0"/>
              <a:t>1805 „Freiheits-Büchlein“</a:t>
            </a:r>
          </a:p>
          <a:p>
            <a:pPr>
              <a:lnSpc>
                <a:spcPct val="160000"/>
              </a:lnSpc>
            </a:pPr>
            <a:r>
              <a:rPr lang="de-DE" dirty="0" smtClean="0"/>
              <a:t>1807 „</a:t>
            </a:r>
            <a:r>
              <a:rPr lang="de-DE" dirty="0" err="1" smtClean="0"/>
              <a:t>Levana</a:t>
            </a:r>
            <a:r>
              <a:rPr lang="de-DE" dirty="0" smtClean="0"/>
              <a:t> oder Erziehungslehre“</a:t>
            </a:r>
          </a:p>
          <a:p>
            <a:pPr>
              <a:lnSpc>
                <a:spcPct val="160000"/>
              </a:lnSpc>
            </a:pPr>
            <a:r>
              <a:rPr lang="de-DE" dirty="0" smtClean="0"/>
              <a:t>1808 „Friedenspredigt an Deutschland“</a:t>
            </a:r>
          </a:p>
        </p:txBody>
      </p:sp>
      <p:pic>
        <p:nvPicPr>
          <p:cNvPr id="5" name="Grafik 4" descr="Klecks_Jean_Paul_250.jpg"/>
          <p:cNvPicPr>
            <a:picLocks noChangeAspect="1"/>
          </p:cNvPicPr>
          <p:nvPr/>
        </p:nvPicPr>
        <p:blipFill>
          <a:blip r:embed="rId2" cstate="print"/>
          <a:stretch>
            <a:fillRect/>
          </a:stretch>
        </p:blipFill>
        <p:spPr>
          <a:xfrm>
            <a:off x="8529407" y="6006428"/>
            <a:ext cx="614593" cy="851572"/>
          </a:xfrm>
          <a:prstGeom prst="rect">
            <a:avLst/>
          </a:prstGeom>
        </p:spPr>
      </p:pic>
      <p:pic>
        <p:nvPicPr>
          <p:cNvPr id="9218" name="Picture 2" descr="Datei:Bayreuth 03.04.07 Maximilianstrasse 9.jpg">
            <a:hlinkClick r:id="rId3"/>
          </p:cNvPr>
          <p:cNvPicPr>
            <a:picLocks noChangeAspect="1" noChangeArrowheads="1"/>
          </p:cNvPicPr>
          <p:nvPr/>
        </p:nvPicPr>
        <p:blipFill>
          <a:blip r:embed="rId4" cstate="print"/>
          <a:srcRect b="5501"/>
          <a:stretch>
            <a:fillRect/>
          </a:stretch>
        </p:blipFill>
        <p:spPr bwMode="auto">
          <a:xfrm>
            <a:off x="0" y="1484784"/>
            <a:ext cx="4464812" cy="3384376"/>
          </a:xfrm>
          <a:prstGeom prst="rect">
            <a:avLst/>
          </a:prstGeom>
          <a:noFill/>
        </p:spPr>
      </p:pic>
      <p:sp>
        <p:nvSpPr>
          <p:cNvPr id="7" name="Textfeld 6"/>
          <p:cNvSpPr txBox="1"/>
          <p:nvPr/>
        </p:nvSpPr>
        <p:spPr>
          <a:xfrm>
            <a:off x="0" y="5013176"/>
            <a:ext cx="4248472" cy="646331"/>
          </a:xfrm>
          <a:prstGeom prst="rect">
            <a:avLst/>
          </a:prstGeom>
          <a:noFill/>
        </p:spPr>
        <p:txBody>
          <a:bodyPr wrap="square" rtlCol="0">
            <a:spAutoFit/>
          </a:bodyPr>
          <a:lstStyle/>
          <a:p>
            <a:r>
              <a:rPr lang="de-DE" dirty="0" smtClean="0"/>
              <a:t>Jean Pauls erste Wohnung in Bayreuth, Hauptstraße 54, jetzt Maximilianstraße 9</a:t>
            </a:r>
            <a:endParaRPr lang="de-DE"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blinds(horizontal)">
                                      <p:cBhvr>
                                        <p:cTn id="10" dur="500"/>
                                        <p:tgtEl>
                                          <p:spTgt spid="921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strips(downLeft)">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strips(downLeft)">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strips(downLeft)">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strips(downLeft)">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5. Bayreuth</a:t>
            </a:r>
            <a:endParaRPr lang="de-DE" dirty="0"/>
          </a:p>
        </p:txBody>
      </p:sp>
      <p:sp>
        <p:nvSpPr>
          <p:cNvPr id="3" name="Inhaltsplatzhalter 2"/>
          <p:cNvSpPr>
            <a:spLocks noGrp="1"/>
          </p:cNvSpPr>
          <p:nvPr>
            <p:ph idx="1"/>
          </p:nvPr>
        </p:nvSpPr>
        <p:spPr>
          <a:xfrm>
            <a:off x="4283968" y="1484784"/>
            <a:ext cx="4546848" cy="4525963"/>
          </a:xfrm>
        </p:spPr>
        <p:txBody>
          <a:bodyPr>
            <a:normAutofit fontScale="85000" lnSpcReduction="10000"/>
          </a:bodyPr>
          <a:lstStyle/>
          <a:p>
            <a:pPr>
              <a:lnSpc>
                <a:spcPct val="150000"/>
              </a:lnSpc>
            </a:pPr>
            <a:r>
              <a:rPr lang="de-DE" dirty="0" smtClean="0"/>
              <a:t>1809 „Dr. Katzenbergers Badereise“</a:t>
            </a:r>
          </a:p>
          <a:p>
            <a:pPr>
              <a:lnSpc>
                <a:spcPct val="150000"/>
              </a:lnSpc>
            </a:pPr>
            <a:r>
              <a:rPr lang="de-DE" dirty="0" smtClean="0"/>
              <a:t>1812 „Leben </a:t>
            </a:r>
            <a:r>
              <a:rPr lang="de-DE" dirty="0" err="1" smtClean="0"/>
              <a:t>Fibels</a:t>
            </a:r>
            <a:r>
              <a:rPr lang="de-DE" dirty="0" smtClean="0"/>
              <a:t>“</a:t>
            </a:r>
          </a:p>
          <a:p>
            <a:pPr>
              <a:lnSpc>
                <a:spcPct val="150000"/>
              </a:lnSpc>
            </a:pPr>
            <a:r>
              <a:rPr lang="de-DE" dirty="0" smtClean="0"/>
              <a:t>1817 Reise nach Heidelberg, Verleihung der Doktorwürde</a:t>
            </a:r>
          </a:p>
          <a:p>
            <a:pPr>
              <a:lnSpc>
                <a:spcPct val="150000"/>
              </a:lnSpc>
            </a:pPr>
            <a:r>
              <a:rPr lang="de-DE" dirty="0" smtClean="0"/>
              <a:t>1820-22 „ Der Komet“ </a:t>
            </a:r>
            <a:endParaRPr lang="de-DE" dirty="0"/>
          </a:p>
        </p:txBody>
      </p:sp>
      <p:pic>
        <p:nvPicPr>
          <p:cNvPr id="4" name="Grafik 3" descr="Doktoratsurkunde.jpg"/>
          <p:cNvPicPr>
            <a:picLocks noChangeAspect="1"/>
          </p:cNvPicPr>
          <p:nvPr/>
        </p:nvPicPr>
        <p:blipFill>
          <a:blip r:embed="rId2" cstate="print"/>
          <a:stretch>
            <a:fillRect/>
          </a:stretch>
        </p:blipFill>
        <p:spPr>
          <a:xfrm>
            <a:off x="683568" y="1196752"/>
            <a:ext cx="3500712" cy="5085184"/>
          </a:xfrm>
          <a:prstGeom prst="rect">
            <a:avLst/>
          </a:prstGeom>
        </p:spPr>
      </p:pic>
      <p:sp>
        <p:nvSpPr>
          <p:cNvPr id="5" name="Textfeld 4"/>
          <p:cNvSpPr txBox="1"/>
          <p:nvPr/>
        </p:nvSpPr>
        <p:spPr>
          <a:xfrm>
            <a:off x="683568" y="6237312"/>
            <a:ext cx="4032448" cy="369332"/>
          </a:xfrm>
          <a:prstGeom prst="rect">
            <a:avLst/>
          </a:prstGeom>
          <a:noFill/>
        </p:spPr>
        <p:txBody>
          <a:bodyPr wrap="square" rtlCol="0">
            <a:spAutoFit/>
          </a:bodyPr>
          <a:lstStyle/>
          <a:p>
            <a:r>
              <a:rPr lang="de-DE" dirty="0" smtClean="0"/>
              <a:t>Jean  Pauls Doktorurkunde</a:t>
            </a:r>
            <a:endParaRPr lang="de-DE" dirty="0"/>
          </a:p>
        </p:txBody>
      </p:sp>
      <p:pic>
        <p:nvPicPr>
          <p:cNvPr id="6" name="Grafik 5" descr="Klecks_Jean_Paul_250.jpg"/>
          <p:cNvPicPr>
            <a:picLocks noChangeAspect="1"/>
          </p:cNvPicPr>
          <p:nvPr/>
        </p:nvPicPr>
        <p:blipFill>
          <a:blip r:embed="rId3" cstate="print"/>
          <a:stretch>
            <a:fillRect/>
          </a:stretch>
        </p:blipFill>
        <p:spPr>
          <a:xfrm>
            <a:off x="8529407" y="6006428"/>
            <a:ext cx="614593" cy="851572"/>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5. Bayreuth</a:t>
            </a:r>
            <a:endParaRPr lang="de-DE" dirty="0"/>
          </a:p>
        </p:txBody>
      </p:sp>
      <p:sp>
        <p:nvSpPr>
          <p:cNvPr id="3" name="Inhaltsplatzhalter 2"/>
          <p:cNvSpPr>
            <a:spLocks noGrp="1"/>
          </p:cNvSpPr>
          <p:nvPr>
            <p:ph idx="1"/>
          </p:nvPr>
        </p:nvSpPr>
        <p:spPr>
          <a:xfrm>
            <a:off x="4211960" y="1268760"/>
            <a:ext cx="4644008" cy="4525963"/>
          </a:xfrm>
        </p:spPr>
        <p:txBody>
          <a:bodyPr>
            <a:normAutofit fontScale="92500" lnSpcReduction="20000"/>
          </a:bodyPr>
          <a:lstStyle/>
          <a:p>
            <a:pPr>
              <a:buNone/>
            </a:pPr>
            <a:r>
              <a:rPr lang="de-DE" i="1" dirty="0" smtClean="0">
                <a:solidFill>
                  <a:schemeClr val="bg2">
                    <a:lumMod val="20000"/>
                    <a:lumOff val="80000"/>
                  </a:schemeClr>
                </a:solidFill>
              </a:rPr>
              <a:t>    „Du hast […]die Abende bei der </a:t>
            </a:r>
            <a:r>
              <a:rPr lang="de-DE" i="1" dirty="0" err="1" smtClean="0">
                <a:solidFill>
                  <a:schemeClr val="bg2">
                    <a:lumMod val="20000"/>
                    <a:lumOff val="80000"/>
                  </a:schemeClr>
                </a:solidFill>
              </a:rPr>
              <a:t>Rollwenzel</a:t>
            </a:r>
            <a:r>
              <a:rPr lang="de-DE" i="1" dirty="0" smtClean="0">
                <a:solidFill>
                  <a:schemeClr val="bg2">
                    <a:lumMod val="20000"/>
                    <a:lumOff val="80000"/>
                  </a:schemeClr>
                </a:solidFill>
              </a:rPr>
              <a:t> so gelobt. Kommen wieder lichtere Abende, sogar mit Mondsicheln, so  wollen wir miteinander zum Bier und Eierkuchen hinaus und die </a:t>
            </a:r>
            <a:r>
              <a:rPr lang="de-DE" i="1" dirty="0" err="1" smtClean="0">
                <a:solidFill>
                  <a:schemeClr val="bg2">
                    <a:lumMod val="20000"/>
                    <a:lumOff val="80000"/>
                  </a:schemeClr>
                </a:solidFill>
              </a:rPr>
              <a:t>getödtete</a:t>
            </a:r>
            <a:r>
              <a:rPr lang="de-DE" i="1" dirty="0" smtClean="0">
                <a:solidFill>
                  <a:schemeClr val="bg2">
                    <a:lumMod val="20000"/>
                    <a:lumOff val="80000"/>
                  </a:schemeClr>
                </a:solidFill>
              </a:rPr>
              <a:t> Freude wieder  verklärt auferwecken.“ </a:t>
            </a:r>
          </a:p>
          <a:p>
            <a:pPr algn="ctr">
              <a:buNone/>
            </a:pPr>
            <a:r>
              <a:rPr lang="de-DE" sz="2200" i="1" dirty="0" smtClean="0">
                <a:solidFill>
                  <a:schemeClr val="bg2">
                    <a:lumMod val="20000"/>
                    <a:lumOff val="80000"/>
                  </a:schemeClr>
                </a:solidFill>
              </a:rPr>
              <a:t>Jean Paul an Christian Otto, 1816/17(?)</a:t>
            </a:r>
            <a:endParaRPr lang="de-DE" sz="2600" i="1" dirty="0" smtClean="0">
              <a:solidFill>
                <a:schemeClr val="bg2">
                  <a:lumMod val="20000"/>
                  <a:lumOff val="80000"/>
                </a:schemeClr>
              </a:solidFill>
            </a:endParaRPr>
          </a:p>
          <a:p>
            <a:pPr>
              <a:buNone/>
            </a:pPr>
            <a:endParaRPr lang="de-DE" i="1" dirty="0" smtClean="0">
              <a:solidFill>
                <a:schemeClr val="bg2">
                  <a:lumMod val="20000"/>
                  <a:lumOff val="80000"/>
                </a:schemeClr>
              </a:solidFill>
            </a:endParaRPr>
          </a:p>
          <a:p>
            <a:pPr>
              <a:buNone/>
            </a:pPr>
            <a:endParaRPr lang="de-DE" i="1" dirty="0" smtClean="0">
              <a:solidFill>
                <a:schemeClr val="bg2">
                  <a:lumMod val="20000"/>
                  <a:lumOff val="80000"/>
                </a:schemeClr>
              </a:solidFill>
            </a:endParaRPr>
          </a:p>
        </p:txBody>
      </p:sp>
      <p:pic>
        <p:nvPicPr>
          <p:cNvPr id="3074" name="Picture 2" descr="http://www.jeanpaulstube.de/Bilder/jean_paul_rollwenzelei.jpg"/>
          <p:cNvPicPr>
            <a:picLocks noChangeAspect="1" noChangeArrowheads="1"/>
          </p:cNvPicPr>
          <p:nvPr/>
        </p:nvPicPr>
        <p:blipFill>
          <a:blip r:embed="rId2" cstate="print"/>
          <a:srcRect/>
          <a:stretch>
            <a:fillRect/>
          </a:stretch>
        </p:blipFill>
        <p:spPr bwMode="auto">
          <a:xfrm>
            <a:off x="395535" y="1196752"/>
            <a:ext cx="3863423" cy="4608512"/>
          </a:xfrm>
          <a:prstGeom prst="rect">
            <a:avLst/>
          </a:prstGeom>
          <a:noFill/>
        </p:spPr>
      </p:pic>
      <p:sp>
        <p:nvSpPr>
          <p:cNvPr id="5" name="Textfeld 4"/>
          <p:cNvSpPr txBox="1"/>
          <p:nvPr/>
        </p:nvSpPr>
        <p:spPr>
          <a:xfrm>
            <a:off x="467544" y="5949280"/>
            <a:ext cx="3744416" cy="369332"/>
          </a:xfrm>
          <a:prstGeom prst="rect">
            <a:avLst/>
          </a:prstGeom>
          <a:noFill/>
        </p:spPr>
        <p:txBody>
          <a:bodyPr wrap="square" rtlCol="0">
            <a:spAutoFit/>
          </a:bodyPr>
          <a:lstStyle/>
          <a:p>
            <a:r>
              <a:rPr lang="de-DE" dirty="0" smtClean="0"/>
              <a:t>Jean Paul und die </a:t>
            </a:r>
            <a:r>
              <a:rPr lang="de-DE" dirty="0" err="1" smtClean="0"/>
              <a:t>Rollwenzelin</a:t>
            </a:r>
            <a:endParaRPr lang="de-DE" dirty="0"/>
          </a:p>
        </p:txBody>
      </p:sp>
      <p:pic>
        <p:nvPicPr>
          <p:cNvPr id="6" name="Grafik 5" descr="Klecks_Jean_Paul_250.jpg"/>
          <p:cNvPicPr>
            <a:picLocks noChangeAspect="1"/>
          </p:cNvPicPr>
          <p:nvPr/>
        </p:nvPicPr>
        <p:blipFill>
          <a:blip r:embed="rId3" cstate="print"/>
          <a:stretch>
            <a:fillRect/>
          </a:stretch>
        </p:blipFill>
        <p:spPr>
          <a:xfrm>
            <a:off x="8529407" y="6006428"/>
            <a:ext cx="614593" cy="851572"/>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5. Bayreuth</a:t>
            </a:r>
            <a:endParaRPr lang="de-DE" dirty="0"/>
          </a:p>
        </p:txBody>
      </p:sp>
      <p:sp>
        <p:nvSpPr>
          <p:cNvPr id="3" name="Inhaltsplatzhalter 2"/>
          <p:cNvSpPr>
            <a:spLocks noGrp="1"/>
          </p:cNvSpPr>
          <p:nvPr>
            <p:ph idx="1"/>
          </p:nvPr>
        </p:nvSpPr>
        <p:spPr>
          <a:xfrm>
            <a:off x="4932040" y="1600200"/>
            <a:ext cx="3754760" cy="4525963"/>
          </a:xfrm>
        </p:spPr>
        <p:txBody>
          <a:bodyPr/>
          <a:lstStyle/>
          <a:p>
            <a:r>
              <a:rPr lang="de-DE" dirty="0" smtClean="0"/>
              <a:t>1821 Tod des Sohnes Max</a:t>
            </a:r>
          </a:p>
          <a:p>
            <a:r>
              <a:rPr lang="de-DE" dirty="0" smtClean="0"/>
              <a:t>14.11.1825 Jean Paul stirbt in Bayreuth</a:t>
            </a:r>
            <a:endParaRPr lang="de-DE" dirty="0"/>
          </a:p>
        </p:txBody>
      </p:sp>
      <p:pic>
        <p:nvPicPr>
          <p:cNvPr id="2051" name="Picture 3"/>
          <p:cNvPicPr>
            <a:picLocks noChangeAspect="1" noChangeArrowheads="1"/>
          </p:cNvPicPr>
          <p:nvPr/>
        </p:nvPicPr>
        <p:blipFill>
          <a:blip r:embed="rId2" cstate="print"/>
          <a:srcRect l="3403" t="4357" r="6423"/>
          <a:stretch>
            <a:fillRect/>
          </a:stretch>
        </p:blipFill>
        <p:spPr bwMode="auto">
          <a:xfrm>
            <a:off x="611560" y="1628800"/>
            <a:ext cx="4320480" cy="3578671"/>
          </a:xfrm>
          <a:prstGeom prst="rect">
            <a:avLst/>
          </a:prstGeom>
          <a:noFill/>
          <a:ln w="9525">
            <a:noFill/>
            <a:miter lim="800000"/>
            <a:headEnd/>
            <a:tailEnd/>
          </a:ln>
        </p:spPr>
      </p:pic>
      <p:sp>
        <p:nvSpPr>
          <p:cNvPr id="6" name="Textfeld 5"/>
          <p:cNvSpPr txBox="1"/>
          <p:nvPr/>
        </p:nvSpPr>
        <p:spPr>
          <a:xfrm>
            <a:off x="611560" y="5373216"/>
            <a:ext cx="4392488" cy="646331"/>
          </a:xfrm>
          <a:prstGeom prst="rect">
            <a:avLst/>
          </a:prstGeom>
          <a:noFill/>
        </p:spPr>
        <p:txBody>
          <a:bodyPr wrap="square" rtlCol="0">
            <a:spAutoFit/>
          </a:bodyPr>
          <a:lstStyle/>
          <a:p>
            <a:r>
              <a:rPr lang="de-DE" dirty="0" smtClean="0"/>
              <a:t>Jean Pauls Grab auf dem Bayreuther Stadtfriedhof</a:t>
            </a:r>
            <a:endParaRPr lang="de-DE" dirty="0"/>
          </a:p>
        </p:txBody>
      </p:sp>
      <p:pic>
        <p:nvPicPr>
          <p:cNvPr id="7" name="Grafik 6" descr="Klecks_Jean_Paul_250.jpg"/>
          <p:cNvPicPr>
            <a:picLocks noChangeAspect="1"/>
          </p:cNvPicPr>
          <p:nvPr/>
        </p:nvPicPr>
        <p:blipFill>
          <a:blip r:embed="rId3" cstate="print"/>
          <a:stretch>
            <a:fillRect/>
          </a:stretch>
        </p:blipFill>
        <p:spPr>
          <a:xfrm>
            <a:off x="8529407" y="6006428"/>
            <a:ext cx="614593" cy="851572"/>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5. Bayreuth</a:t>
            </a:r>
            <a:endParaRPr lang="de-DE" dirty="0"/>
          </a:p>
        </p:txBody>
      </p:sp>
      <p:sp>
        <p:nvSpPr>
          <p:cNvPr id="3" name="Inhaltsplatzhalter 2"/>
          <p:cNvSpPr>
            <a:spLocks noGrp="1"/>
          </p:cNvSpPr>
          <p:nvPr>
            <p:ph idx="1"/>
          </p:nvPr>
        </p:nvSpPr>
        <p:spPr>
          <a:xfrm>
            <a:off x="3923928" y="1268760"/>
            <a:ext cx="5040560" cy="5589240"/>
          </a:xfrm>
        </p:spPr>
        <p:txBody>
          <a:bodyPr>
            <a:normAutofit fontScale="70000" lnSpcReduction="20000"/>
          </a:bodyPr>
          <a:lstStyle/>
          <a:p>
            <a:pPr>
              <a:lnSpc>
                <a:spcPct val="160000"/>
              </a:lnSpc>
              <a:buNone/>
            </a:pPr>
            <a:r>
              <a:rPr lang="de-DE" dirty="0" smtClean="0"/>
              <a:t>    </a:t>
            </a:r>
            <a:r>
              <a:rPr lang="de-DE" sz="3100" dirty="0" smtClean="0">
                <a:solidFill>
                  <a:schemeClr val="bg2">
                    <a:lumMod val="20000"/>
                    <a:lumOff val="80000"/>
                  </a:schemeClr>
                </a:solidFill>
                <a:effectLst>
                  <a:outerShdw blurRad="38100" dist="38100" dir="2700000" algn="tl">
                    <a:srgbClr val="000000">
                      <a:alpha val="43137"/>
                    </a:srgbClr>
                  </a:outerShdw>
                </a:effectLst>
              </a:rPr>
              <a:t>„</a:t>
            </a:r>
            <a:r>
              <a:rPr lang="de-DE" sz="3100" i="1" dirty="0" smtClean="0">
                <a:solidFill>
                  <a:schemeClr val="bg2">
                    <a:lumMod val="20000"/>
                    <a:lumOff val="80000"/>
                  </a:schemeClr>
                </a:solidFill>
                <a:effectLst>
                  <a:outerShdw blurRad="38100" dist="38100" dir="2700000" algn="tl">
                    <a:srgbClr val="000000">
                      <a:alpha val="43137"/>
                    </a:srgbClr>
                  </a:outerShdw>
                </a:effectLst>
              </a:rPr>
              <a:t>Nicht allen hat er gelebt! Aber eine Zeit wird kommen, da wird er allen geboren und alle werden ihn beweinen. Er aber steht geduldig an der Pforte des zwanzigsten Jahrhunderts und wartet lächelnd, bis sein schleichend Volk ihm nachkomme." </a:t>
            </a:r>
            <a:endParaRPr lang="de-DE" sz="2600" i="1" dirty="0" smtClean="0">
              <a:solidFill>
                <a:schemeClr val="bg2">
                  <a:lumMod val="20000"/>
                  <a:lumOff val="80000"/>
                </a:schemeClr>
              </a:solidFill>
              <a:effectLst>
                <a:outerShdw blurRad="38100" dist="38100" dir="2700000" algn="tl">
                  <a:srgbClr val="000000">
                    <a:alpha val="43137"/>
                  </a:srgbClr>
                </a:outerShdw>
              </a:effectLst>
            </a:endParaRPr>
          </a:p>
          <a:p>
            <a:pPr algn="ctr">
              <a:lnSpc>
                <a:spcPct val="160000"/>
              </a:lnSpc>
              <a:buNone/>
            </a:pPr>
            <a:r>
              <a:rPr lang="de-DE" sz="2300" i="1" dirty="0" smtClean="0">
                <a:solidFill>
                  <a:schemeClr val="bg2">
                    <a:lumMod val="20000"/>
                    <a:lumOff val="80000"/>
                  </a:schemeClr>
                </a:solidFill>
                <a:effectLst>
                  <a:outerShdw blurRad="38100" dist="38100" dir="2700000" algn="tl">
                    <a:srgbClr val="000000">
                      <a:alpha val="43137"/>
                    </a:srgbClr>
                  </a:outerShdw>
                </a:effectLst>
              </a:rPr>
              <a:t>Ludwig </a:t>
            </a:r>
            <a:r>
              <a:rPr lang="de-DE" sz="2300" i="1" dirty="0" err="1" smtClean="0">
                <a:solidFill>
                  <a:schemeClr val="bg2">
                    <a:lumMod val="20000"/>
                    <a:lumOff val="80000"/>
                  </a:schemeClr>
                </a:solidFill>
                <a:effectLst>
                  <a:outerShdw blurRad="38100" dist="38100" dir="2700000" algn="tl">
                    <a:srgbClr val="000000">
                      <a:alpha val="43137"/>
                    </a:srgbClr>
                  </a:outerShdw>
                </a:effectLst>
              </a:rPr>
              <a:t>Börne</a:t>
            </a:r>
            <a:r>
              <a:rPr lang="de-DE" sz="2300" i="1" dirty="0" smtClean="0">
                <a:solidFill>
                  <a:schemeClr val="bg2">
                    <a:lumMod val="20000"/>
                    <a:lumOff val="80000"/>
                  </a:schemeClr>
                </a:solidFill>
                <a:effectLst>
                  <a:outerShdw blurRad="38100" dist="38100" dir="2700000" algn="tl">
                    <a:srgbClr val="000000">
                      <a:alpha val="43137"/>
                    </a:srgbClr>
                  </a:outerShdw>
                </a:effectLst>
              </a:rPr>
              <a:t> über Jean Paul, 02.12.1825</a:t>
            </a:r>
          </a:p>
          <a:p>
            <a:pPr>
              <a:lnSpc>
                <a:spcPct val="160000"/>
              </a:lnSpc>
              <a:buNone/>
            </a:pPr>
            <a:r>
              <a:rPr lang="de-DE" dirty="0" smtClean="0"/>
              <a:t/>
            </a:r>
            <a:br>
              <a:rPr lang="de-DE" dirty="0" smtClean="0"/>
            </a:br>
            <a:endParaRPr lang="de-DE" dirty="0"/>
          </a:p>
        </p:txBody>
      </p:sp>
      <p:pic>
        <p:nvPicPr>
          <p:cNvPr id="4098" name="Picture 2" descr="C:\Users\Conny\Documents\Jean Paul 2013\Signatur 100dpi.jpg"/>
          <p:cNvPicPr>
            <a:picLocks noChangeAspect="1" noChangeArrowheads="1"/>
          </p:cNvPicPr>
          <p:nvPr/>
        </p:nvPicPr>
        <p:blipFill>
          <a:blip r:embed="rId2" cstate="print"/>
          <a:srcRect/>
          <a:stretch>
            <a:fillRect/>
          </a:stretch>
        </p:blipFill>
        <p:spPr bwMode="auto">
          <a:xfrm>
            <a:off x="323528" y="1916832"/>
            <a:ext cx="3956580" cy="1849392"/>
          </a:xfrm>
          <a:prstGeom prst="rect">
            <a:avLst/>
          </a:prstGeom>
          <a:noFill/>
        </p:spPr>
      </p:pic>
      <p:pic>
        <p:nvPicPr>
          <p:cNvPr id="5" name="Grafik 4" descr="Klecks_Jean_Paul_250.jpg"/>
          <p:cNvPicPr>
            <a:picLocks noChangeAspect="1"/>
          </p:cNvPicPr>
          <p:nvPr/>
        </p:nvPicPr>
        <p:blipFill>
          <a:blip r:embed="rId3" cstate="print"/>
          <a:stretch>
            <a:fillRect/>
          </a:stretch>
        </p:blipFill>
        <p:spPr>
          <a:xfrm>
            <a:off x="8529407" y="6006428"/>
            <a:ext cx="614593" cy="851572"/>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cBhvr additive="base">
                                        <p:cTn id="15" dur="500" fill="hold"/>
                                        <p:tgtEl>
                                          <p:spTgt spid="4098"/>
                                        </p:tgtEl>
                                        <p:attrNameLst>
                                          <p:attrName>ppt_x</p:attrName>
                                        </p:attrNameLst>
                                      </p:cBhvr>
                                      <p:tavLst>
                                        <p:tav tm="0">
                                          <p:val>
                                            <p:strVal val="#ppt_x"/>
                                          </p:val>
                                        </p:tav>
                                        <p:tav tm="100000">
                                          <p:val>
                                            <p:strVal val="#ppt_x"/>
                                          </p:val>
                                        </p:tav>
                                      </p:tavLst>
                                    </p:anim>
                                    <p:anim calcmode="lin" valueType="num">
                                      <p:cBhvr additive="base">
                                        <p:cTn id="16" dur="500" fill="hold"/>
                                        <p:tgtEl>
                                          <p:spTgt spid="409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908720"/>
            <a:ext cx="8229600" cy="634082"/>
          </a:xfrm>
        </p:spPr>
        <p:txBody>
          <a:bodyPr>
            <a:noAutofit/>
          </a:bodyPr>
          <a:lstStyle/>
          <a:p>
            <a:r>
              <a:rPr lang="de-DE" sz="3200" i="1" dirty="0" smtClean="0">
                <a:solidFill>
                  <a:schemeClr val="accent5">
                    <a:lumMod val="40000"/>
                    <a:lumOff val="60000"/>
                  </a:schemeClr>
                </a:solidFill>
                <a:latin typeface="+mn-lt"/>
              </a:rPr>
              <a:t>„Wenn ihr </a:t>
            </a:r>
            <a:r>
              <a:rPr lang="de-DE" sz="3200" i="1" dirty="0" err="1" smtClean="0">
                <a:solidFill>
                  <a:schemeClr val="accent5">
                    <a:lumMod val="40000"/>
                    <a:lumOff val="60000"/>
                  </a:schemeClr>
                </a:solidFill>
                <a:latin typeface="+mn-lt"/>
              </a:rPr>
              <a:t>wüßtet</a:t>
            </a:r>
            <a:r>
              <a:rPr lang="de-DE" sz="3200" i="1" dirty="0" smtClean="0">
                <a:solidFill>
                  <a:schemeClr val="accent5">
                    <a:lumMod val="40000"/>
                    <a:lumOff val="60000"/>
                  </a:schemeClr>
                </a:solidFill>
                <a:latin typeface="+mn-lt"/>
              </a:rPr>
              <a:t>, wie wenig ich nach J.P.F. Richter frage: ein unbedeutender Wicht, aber ich wohne darin, im Wicht.“</a:t>
            </a:r>
            <a:endParaRPr lang="de-DE" sz="3200" i="1" dirty="0">
              <a:solidFill>
                <a:schemeClr val="accent5">
                  <a:lumMod val="40000"/>
                  <a:lumOff val="60000"/>
                </a:schemeClr>
              </a:solidFill>
              <a:latin typeface="+mn-lt"/>
            </a:endParaRPr>
          </a:p>
        </p:txBody>
      </p:sp>
      <p:sp>
        <p:nvSpPr>
          <p:cNvPr id="7" name="Inhaltsplatzhalter 6"/>
          <p:cNvSpPr>
            <a:spLocks noGrp="1"/>
          </p:cNvSpPr>
          <p:nvPr>
            <p:ph idx="1"/>
          </p:nvPr>
        </p:nvSpPr>
        <p:spPr>
          <a:xfrm>
            <a:off x="1547664" y="2060848"/>
            <a:ext cx="6995120" cy="4525963"/>
          </a:xfrm>
        </p:spPr>
        <p:txBody>
          <a:bodyPr/>
          <a:lstStyle/>
          <a:p>
            <a:pPr marL="514350" indent="-514350">
              <a:buAutoNum type="arabicPeriod"/>
            </a:pPr>
            <a:r>
              <a:rPr lang="de-DE" dirty="0" err="1" smtClean="0"/>
              <a:t>Wunsiedel</a:t>
            </a:r>
            <a:r>
              <a:rPr lang="de-DE" dirty="0" smtClean="0"/>
              <a:t> - </a:t>
            </a:r>
            <a:r>
              <a:rPr lang="de-DE" dirty="0" err="1" smtClean="0"/>
              <a:t>Joditz</a:t>
            </a:r>
            <a:endParaRPr lang="de-DE" dirty="0" smtClean="0"/>
          </a:p>
          <a:p>
            <a:pPr marL="514350" indent="-514350">
              <a:buAutoNum type="arabicPeriod"/>
            </a:pPr>
            <a:r>
              <a:rPr lang="de-DE" dirty="0" smtClean="0"/>
              <a:t>Schwarzenbach - Hof</a:t>
            </a:r>
          </a:p>
          <a:p>
            <a:pPr marL="514350" indent="-514350">
              <a:buAutoNum type="arabicPeriod"/>
            </a:pPr>
            <a:r>
              <a:rPr lang="de-DE" dirty="0" smtClean="0"/>
              <a:t>Leipzig-Weimar- Berlin</a:t>
            </a:r>
          </a:p>
          <a:p>
            <a:pPr marL="514350" indent="-514350">
              <a:buAutoNum type="arabicPeriod"/>
            </a:pPr>
            <a:r>
              <a:rPr lang="de-DE" dirty="0" smtClean="0"/>
              <a:t>Meiningen-Coburg</a:t>
            </a:r>
          </a:p>
          <a:p>
            <a:pPr marL="514350" indent="-514350">
              <a:buAutoNum type="arabicPeriod"/>
            </a:pPr>
            <a:r>
              <a:rPr lang="de-DE" dirty="0" smtClean="0"/>
              <a:t>Bayreuth</a:t>
            </a:r>
          </a:p>
          <a:p>
            <a:pPr marL="514350" indent="-514350">
              <a:buAutoNum type="arabicPeriod"/>
            </a:pPr>
            <a:r>
              <a:rPr lang="de-DE" dirty="0" smtClean="0"/>
              <a:t>Jean Paul zum 250.</a:t>
            </a:r>
          </a:p>
          <a:p>
            <a:pPr marL="514350" indent="-514350">
              <a:buAutoNum type="arabicPeriod"/>
            </a:pPr>
            <a:endParaRPr lang="de-DE" dirty="0"/>
          </a:p>
        </p:txBody>
      </p:sp>
      <p:sp>
        <p:nvSpPr>
          <p:cNvPr id="8" name="Pfeil nach unten 7"/>
          <p:cNvSpPr/>
          <p:nvPr/>
        </p:nvSpPr>
        <p:spPr>
          <a:xfrm>
            <a:off x="683568" y="2348880"/>
            <a:ext cx="576064" cy="26642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descr="Klecks_Jean_Paul_250.jpg"/>
          <p:cNvPicPr>
            <a:picLocks noChangeAspect="1"/>
          </p:cNvPicPr>
          <p:nvPr/>
        </p:nvPicPr>
        <p:blipFill>
          <a:blip r:embed="rId2" cstate="print"/>
          <a:stretch>
            <a:fillRect/>
          </a:stretch>
        </p:blipFill>
        <p:spPr>
          <a:xfrm>
            <a:off x="8592101" y="6093296"/>
            <a:ext cx="551900" cy="764704"/>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additive="base">
                                        <p:cTn id="16"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 calcmode="lin" valueType="num">
                                      <p:cBhvr additive="base">
                                        <p:cTn id="20"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1" end="1"/>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 calcmode="lin" valueType="num">
                                      <p:cBhvr additive="base">
                                        <p:cTn id="24"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additive="base">
                                        <p:cTn id="28"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
                                            <p:txEl>
                                              <p:pRg st="3" end="3"/>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 calcmode="lin" valueType="num">
                                      <p:cBhvr additive="base">
                                        <p:cTn id="32"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txEl>
                                              <p:pRg st="4" end="4"/>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 calcmode="lin" valueType="num">
                                      <p:cBhvr additive="base">
                                        <p:cTn id="36"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uiExpand="1" build="p"/>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0"/>
            <a:ext cx="8229600" cy="1143000"/>
          </a:xfrm>
        </p:spPr>
        <p:txBody>
          <a:bodyPr/>
          <a:lstStyle/>
          <a:p>
            <a:r>
              <a:rPr lang="de-DE" dirty="0" smtClean="0"/>
              <a:t>6. Jean Paul zum 250.</a:t>
            </a:r>
            <a:endParaRPr lang="de-DE" dirty="0"/>
          </a:p>
        </p:txBody>
      </p:sp>
      <p:pic>
        <p:nvPicPr>
          <p:cNvPr id="23554" name="Picture 2" descr="De Bruyn Biografie Cover 200"/>
          <p:cNvPicPr>
            <a:picLocks noChangeAspect="1" noChangeArrowheads="1"/>
          </p:cNvPicPr>
          <p:nvPr/>
        </p:nvPicPr>
        <p:blipFill>
          <a:blip r:embed="rId2" cstate="print"/>
          <a:srcRect/>
          <a:stretch>
            <a:fillRect/>
          </a:stretch>
        </p:blipFill>
        <p:spPr bwMode="auto">
          <a:xfrm>
            <a:off x="0" y="0"/>
            <a:ext cx="1763688" cy="2883631"/>
          </a:xfrm>
          <a:prstGeom prst="rect">
            <a:avLst/>
          </a:prstGeom>
          <a:noFill/>
        </p:spPr>
      </p:pic>
      <p:pic>
        <p:nvPicPr>
          <p:cNvPr id="23556" name="Picture 4" descr="Pfotenhauer Bio Cover 200"/>
          <p:cNvPicPr>
            <a:picLocks noChangeAspect="1" noChangeArrowheads="1"/>
          </p:cNvPicPr>
          <p:nvPr/>
        </p:nvPicPr>
        <p:blipFill>
          <a:blip r:embed="rId3" cstate="print"/>
          <a:srcRect/>
          <a:stretch>
            <a:fillRect/>
          </a:stretch>
        </p:blipFill>
        <p:spPr bwMode="auto">
          <a:xfrm>
            <a:off x="7239000" y="0"/>
            <a:ext cx="1905000" cy="2667000"/>
          </a:xfrm>
          <a:prstGeom prst="rect">
            <a:avLst/>
          </a:prstGeom>
          <a:noFill/>
        </p:spPr>
      </p:pic>
      <p:pic>
        <p:nvPicPr>
          <p:cNvPr id="23558" name="Picture 6" descr="Zaremba Jean Paul"/>
          <p:cNvPicPr>
            <a:picLocks noChangeAspect="1" noChangeArrowheads="1"/>
          </p:cNvPicPr>
          <p:nvPr/>
        </p:nvPicPr>
        <p:blipFill>
          <a:blip r:embed="rId4" cstate="print"/>
          <a:srcRect/>
          <a:stretch>
            <a:fillRect/>
          </a:stretch>
        </p:blipFill>
        <p:spPr bwMode="auto">
          <a:xfrm>
            <a:off x="7330515" y="3429000"/>
            <a:ext cx="1813485" cy="2808312"/>
          </a:xfrm>
          <a:prstGeom prst="rect">
            <a:avLst/>
          </a:prstGeom>
          <a:noFill/>
        </p:spPr>
      </p:pic>
      <p:pic>
        <p:nvPicPr>
          <p:cNvPr id="23560" name="Picture 8" descr="Beatrix Langner Biografie 200"/>
          <p:cNvPicPr>
            <a:picLocks noGrp="1" noChangeAspect="1" noChangeArrowheads="1"/>
          </p:cNvPicPr>
          <p:nvPr>
            <p:ph idx="1"/>
          </p:nvPr>
        </p:nvPicPr>
        <p:blipFill>
          <a:blip r:embed="rId5" cstate="print"/>
          <a:srcRect/>
          <a:stretch>
            <a:fillRect/>
          </a:stretch>
        </p:blipFill>
        <p:spPr bwMode="auto">
          <a:xfrm>
            <a:off x="323528" y="3717032"/>
            <a:ext cx="1763688" cy="2813082"/>
          </a:xfrm>
          <a:prstGeom prst="rect">
            <a:avLst/>
          </a:prstGeom>
          <a:noFill/>
        </p:spPr>
      </p:pic>
      <p:pic>
        <p:nvPicPr>
          <p:cNvPr id="23562" name="Picture 10" descr="http://www.transit-verlag.de/images/cover_jp_download.jpg"/>
          <p:cNvPicPr>
            <a:picLocks noChangeAspect="1" noChangeArrowheads="1"/>
          </p:cNvPicPr>
          <p:nvPr/>
        </p:nvPicPr>
        <p:blipFill>
          <a:blip r:embed="rId6" cstate="print"/>
          <a:srcRect/>
          <a:stretch>
            <a:fillRect/>
          </a:stretch>
        </p:blipFill>
        <p:spPr bwMode="auto">
          <a:xfrm>
            <a:off x="5940152" y="764704"/>
            <a:ext cx="1872208" cy="3269646"/>
          </a:xfrm>
          <a:prstGeom prst="rect">
            <a:avLst/>
          </a:prstGeom>
          <a:noFill/>
        </p:spPr>
      </p:pic>
      <p:pic>
        <p:nvPicPr>
          <p:cNvPr id="23564" name="Picture 12" descr="760 setzwein-adam bis zucker cover"/>
          <p:cNvPicPr>
            <a:picLocks noChangeAspect="1" noChangeArrowheads="1"/>
          </p:cNvPicPr>
          <p:nvPr/>
        </p:nvPicPr>
        <p:blipFill>
          <a:blip r:embed="rId7" cstate="print"/>
          <a:srcRect/>
          <a:stretch>
            <a:fillRect/>
          </a:stretch>
        </p:blipFill>
        <p:spPr bwMode="auto">
          <a:xfrm>
            <a:off x="1691680" y="980728"/>
            <a:ext cx="1944216" cy="3184090"/>
          </a:xfrm>
          <a:prstGeom prst="rect">
            <a:avLst/>
          </a:prstGeom>
          <a:noFill/>
        </p:spPr>
      </p:pic>
      <p:pic>
        <p:nvPicPr>
          <p:cNvPr id="23566" name="Picture 14" descr="Woelfel JP Lesebuch 200"/>
          <p:cNvPicPr>
            <a:picLocks noChangeAspect="1" noChangeArrowheads="1"/>
          </p:cNvPicPr>
          <p:nvPr/>
        </p:nvPicPr>
        <p:blipFill>
          <a:blip r:embed="rId8" cstate="print"/>
          <a:srcRect/>
          <a:stretch>
            <a:fillRect/>
          </a:stretch>
        </p:blipFill>
        <p:spPr bwMode="auto">
          <a:xfrm>
            <a:off x="2555776" y="3962399"/>
            <a:ext cx="1905000" cy="2895601"/>
          </a:xfrm>
          <a:prstGeom prst="rect">
            <a:avLst/>
          </a:prstGeom>
          <a:noFill/>
        </p:spPr>
      </p:pic>
      <p:pic>
        <p:nvPicPr>
          <p:cNvPr id="23567" name="Picture 15"/>
          <p:cNvPicPr>
            <a:picLocks noChangeAspect="1" noChangeArrowheads="1"/>
          </p:cNvPicPr>
          <p:nvPr/>
        </p:nvPicPr>
        <p:blipFill>
          <a:blip r:embed="rId9" cstate="print"/>
          <a:srcRect/>
          <a:stretch>
            <a:fillRect/>
          </a:stretch>
        </p:blipFill>
        <p:spPr bwMode="auto">
          <a:xfrm>
            <a:off x="4932040" y="4221087"/>
            <a:ext cx="2016224" cy="2599229"/>
          </a:xfrm>
          <a:prstGeom prst="rect">
            <a:avLst/>
          </a:prstGeom>
          <a:noFill/>
          <a:ln w="9525">
            <a:noFill/>
            <a:miter lim="800000"/>
            <a:headEnd/>
            <a:tailEnd/>
          </a:ln>
        </p:spPr>
      </p:pic>
      <p:pic>
        <p:nvPicPr>
          <p:cNvPr id="23568" name="Picture 16"/>
          <p:cNvPicPr>
            <a:picLocks noChangeAspect="1" noChangeArrowheads="1"/>
          </p:cNvPicPr>
          <p:nvPr/>
        </p:nvPicPr>
        <p:blipFill>
          <a:blip r:embed="rId10" cstate="print"/>
          <a:srcRect/>
          <a:stretch>
            <a:fillRect/>
          </a:stretch>
        </p:blipFill>
        <p:spPr bwMode="auto">
          <a:xfrm>
            <a:off x="3851920" y="836712"/>
            <a:ext cx="1944216" cy="2945429"/>
          </a:xfrm>
          <a:prstGeom prst="rect">
            <a:avLst/>
          </a:prstGeom>
          <a:noFill/>
          <a:ln w="9525">
            <a:noFill/>
            <a:miter lim="800000"/>
            <a:headEnd/>
            <a:tailEnd/>
          </a:ln>
        </p:spPr>
      </p:pic>
      <p:sp>
        <p:nvSpPr>
          <p:cNvPr id="10" name="Textfeld 9"/>
          <p:cNvSpPr txBox="1"/>
          <p:nvPr/>
        </p:nvSpPr>
        <p:spPr>
          <a:xfrm>
            <a:off x="2123728" y="3501008"/>
            <a:ext cx="5256584" cy="830997"/>
          </a:xfrm>
          <a:prstGeom prst="rect">
            <a:avLst/>
          </a:prstGeom>
          <a:noFill/>
        </p:spPr>
        <p:txBody>
          <a:bodyPr wrap="square" rtlCol="0">
            <a:spAutoFit/>
          </a:bodyPr>
          <a:lstStyle/>
          <a:p>
            <a:r>
              <a:rPr lang="de-DE" sz="4800" b="1" dirty="0" smtClean="0">
                <a:solidFill>
                  <a:schemeClr val="bg2">
                    <a:lumMod val="75000"/>
                  </a:schemeClr>
                </a:solidFill>
                <a:effectLst>
                  <a:outerShdw blurRad="38100" dist="38100" dir="2700000" algn="tl">
                    <a:srgbClr val="000000">
                      <a:alpha val="43137"/>
                    </a:srgbClr>
                  </a:outerShdw>
                </a:effectLst>
              </a:rPr>
              <a:t>Literaturauswahl</a:t>
            </a:r>
            <a:endParaRPr lang="de-DE" sz="4800" b="1" dirty="0">
              <a:solidFill>
                <a:schemeClr val="bg2">
                  <a:lumMod val="75000"/>
                </a:schemeClr>
              </a:solidFill>
              <a:effectLst>
                <a:outerShdw blurRad="38100" dist="38100" dir="2700000" algn="tl">
                  <a:srgbClr val="000000">
                    <a:alpha val="43137"/>
                  </a:srgbClr>
                </a:outerShdw>
              </a:effectLst>
            </a:endParaRPr>
          </a:p>
        </p:txBody>
      </p:sp>
      <p:pic>
        <p:nvPicPr>
          <p:cNvPr id="13" name="Grafik 12" descr="Klecks_Jean_Paul_250.jpg"/>
          <p:cNvPicPr>
            <a:picLocks noChangeAspect="1"/>
          </p:cNvPicPr>
          <p:nvPr/>
        </p:nvPicPr>
        <p:blipFill>
          <a:blip r:embed="rId11" cstate="print"/>
          <a:stretch>
            <a:fillRect/>
          </a:stretch>
        </p:blipFill>
        <p:spPr>
          <a:xfrm>
            <a:off x="8529407" y="6006428"/>
            <a:ext cx="614593" cy="851572"/>
          </a:xfrm>
          <a:prstGeom prst="rect">
            <a:avLst/>
          </a:prstGeom>
        </p:spPr>
      </p:pic>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0"/>
            <a:ext cx="8229600" cy="1143000"/>
          </a:xfrm>
        </p:spPr>
        <p:txBody>
          <a:bodyPr/>
          <a:lstStyle/>
          <a:p>
            <a:r>
              <a:rPr lang="de-DE" dirty="0" smtClean="0"/>
              <a:t>6. Jean Paul zum 250.</a:t>
            </a:r>
            <a:endParaRPr lang="de-DE" dirty="0"/>
          </a:p>
        </p:txBody>
      </p:sp>
      <p:pic>
        <p:nvPicPr>
          <p:cNvPr id="24578" name="Picture 2" descr="JeanPaul - 58">
            <a:hlinkClick r:id="rId2"/>
          </p:cNvPr>
          <p:cNvPicPr>
            <a:picLocks noChangeAspect="1" noChangeArrowheads="1"/>
          </p:cNvPicPr>
          <p:nvPr/>
        </p:nvPicPr>
        <p:blipFill>
          <a:blip r:embed="rId3" cstate="print"/>
          <a:srcRect/>
          <a:stretch>
            <a:fillRect/>
          </a:stretch>
        </p:blipFill>
        <p:spPr bwMode="auto">
          <a:xfrm>
            <a:off x="0" y="1124744"/>
            <a:ext cx="2520280" cy="3793686"/>
          </a:xfrm>
          <a:prstGeom prst="rect">
            <a:avLst/>
          </a:prstGeom>
          <a:noFill/>
        </p:spPr>
      </p:pic>
      <p:sp>
        <p:nvSpPr>
          <p:cNvPr id="5" name="Textfeld 4"/>
          <p:cNvSpPr txBox="1"/>
          <p:nvPr/>
        </p:nvSpPr>
        <p:spPr>
          <a:xfrm>
            <a:off x="0" y="5229200"/>
            <a:ext cx="2987824" cy="646331"/>
          </a:xfrm>
          <a:prstGeom prst="rect">
            <a:avLst/>
          </a:prstGeom>
          <a:noFill/>
        </p:spPr>
        <p:txBody>
          <a:bodyPr wrap="square" rtlCol="0">
            <a:spAutoFit/>
          </a:bodyPr>
          <a:lstStyle/>
          <a:p>
            <a:r>
              <a:rPr lang="de-DE" dirty="0" smtClean="0"/>
              <a:t>Jean-Paul-Museum </a:t>
            </a:r>
          </a:p>
          <a:p>
            <a:r>
              <a:rPr lang="de-DE" dirty="0" err="1" smtClean="0"/>
              <a:t>Joditz</a:t>
            </a:r>
            <a:endParaRPr lang="de-DE" dirty="0"/>
          </a:p>
        </p:txBody>
      </p:sp>
      <p:sp>
        <p:nvSpPr>
          <p:cNvPr id="24580" name="AutoShape 4" descr="data:image/jpeg;base64,/9j/4AAQSkZJRgABAQAAAQABAAD/2wCEAAkGBhQSERUUEhQVFRQVFBgVFRUUFBUUFBQUFBUVFhQUFBQXHCYeFxokGRUUHy8gJCcpLCwsFR4xNTAqNSYrLCkBCQoKDgwOGg8PGiolHyQsKSwsLCwsLCwsKSwsLDApLCwpLCwsLCwsLCwpLCwsLCwsLCwsLCwsLCwsLCkpKSwsLP/AABEIAM0A9gMBIgACEQEDEQH/xAAcAAABBQEBAQAAAAAAAAAAAAADAQIEBQYABwj/xABDEAABAwEEBQgHBgYCAgMAAAABAAIRAwQSITEFIkFRYQYTcYGRobHBIzJScrLR8AcUM0KCkhVTYqLC4XPSJPFDVIP/xAAZAQADAQEBAAAAAAAAAAAAAAABAgMABAX/xAApEQACAgICAgEDBAMBAAAAAAAAAQIRAyESMUFRkRMiYQQycbGB4fBS/9oADAMBAAIRAxEAPwDLgIjQmwnsXAeoEa1W9io4PHR3tKrKYWh0TZ5nixvdISMD6KurSg9ni5T7EYkHaU+3WSPriuDYmcpGO6ZxSYn94JdBKjIQtGaTvH3jDx7Lxk4cHAdo6UptjRqvMHZxVNoJpFre3ZdJ/vYB4rqbroRIvrXWjam0NJAxj9bVHtv10qHSpYpeYeOjSUbXxUylauKo7M3pVnRpKikJRa0rWpdK0hVTLPxR6dHiqKQOJcMqIgeFWUxG1GDuKbkLxJ/PJOcCg87xSGrxQ5I3EmOaN6j1cEJ1fipOimmpVDZwzPQPoJJSXgZKtlIzRhnjE8czii1a0ZrYCw02ulxa3gSBgsrygslyq6Dqu1mkYjHPHplcuKEobkWlljPSIFSuN6iVLUN6ZVon2lEqWY+0r2TofWtfFQatsXVbKd4USrZjvSOTGSR1S1Sguqf+/ku+6lHZYjml7G0gDWnYI8UBzVZ1XNYMTju2qvc1LIKBgLk6FyUJDhPaEgCI0JwhqQW65F6O50kbmf5LEUQvSPs2Os/3P8gjFXKieR1GxvK3QnN4jIzHcsvabWKIaXCWuhp4YFemcraU0evyXm+nbHeot9768UHHhk0LGXKFszGkmXTE6udN2ccDwwUzkkb9VxI1msg/vb8kH7kRTg7HNjhLqg/xHYrbkXY/SV+APiT5Jq3Qb0M5QVhSgkHFxGHQPkq2jphu49g+atOW9HDoqnvDllqQSMdLRpKGnKYG0dI+Uq5paQgTdMROBG6VjmMWtslGaQ/4x4EIqbA4lgzSo9h/YN8b0RmmG4arseA+aGyyY8IHi5MZY/V6MewfJH6jBRL/AIw0fld+3gT5FKdN0wQCHAkSMDko7bPlxb/i9V+kqQbVYTAlgmSBkXDaj9Rg4ou/4tT49i7+JU/oKnaBvHaEhu7x2hNyNRav0izipNj1hfD3BriQGtPNyW467xrnHJrYyxmRGeug5EdoVjou1FrXMnbeAzxiCpZG60PFbLVzqfOSKFCXNLpcxt69kTeecs8woWk6FAA1BTbScDnTwDpugAtZg4awjaI4qLUr4RsM4DfgPCUy2vLmxj62XRj81zK0yriiG+20va/td8lGq2yn7X9rvklqWHWIjaB2wowsOGX1iqfVfonxB1bXT3/2u3xuUZ9upgwXAHccM+lOq2fW6x4uVFa8arur4QmjLkai7FtZ7Q7QnV9LNDdUyY2eZWeeEWg3D63p+jUWDSSwE4nWx25j66kR4SUWejH6vEJ7wk8mArk+6uWCQ2orAgBFplOYlUwt1yDrXXno/wAmrC0itryJGv8AXtNRj+5CT6NZp623xd949gKrNBWVr6jWvaHNcHggiRlPkpGlqUPYN7D3h6byd/Ep+8/4CsneTf4JtVDRTcrOTzKDdSYvMzxPr1Tn19yj8jbF6W0dJHbeWm5b05Z1s+M/NQeR1m9PX4PB6sfmuiS+8nGX2mU5dU8H+8w9oHzWMprfcv6UCr+nuLVgKa5n5OqPRPpBbGwN1G+6PArH0VttGt1Ge6EkTSLiz0ZaTwH+RTmWbuHzKn6Ps003H+kfC5GoWTWeN3/VypxbojyKdlnwHX4FAtWiucu4DBk47p/2rwWPEdfl81JsVhBc0HK4fFq0IW6ZpTpWUjNAuAyH7Xf9VHtOjLgxAjo+YWy/g7OPaPkq7TejGspy2fWEzHFdMsaSslHK26MrRsV990ASeHCdg4KUeT7hjDex3/VH0ZSHP4kgY4jPIqbb7S1rLzHVHAkj1iMkIYuaNlzfTdGYtGjYeZORGEkDZsUqnZpLRx8nK2NlL6RfB25m8cLu1LY7DrNPEDtlQyY+LorDLyVlTUskvd/yUx+5p+SHTsOplv7mlXX3XXd79A/EEZtg9GPecP7XLmUW2VcqMJbLNDh7w81jrQzXd0+QXo2lLJDh757ry8+tY9I7p8gmiqYUAc1HoM1fremEKTQGr9b09jE+y0/Rjr8QkeEazfhjr8QhVEvkUEuSpETFcERhVParQ5wFx5YQQZAmY2EFVb3WkH8U9P0FVRvyJLJXg21Era8i/X/TOHS1eJ/fLQ2JrETlnundgpdk5TWylJZantjAkXsoB3Y4QcEyhu7JvKmuj6Ctry57JMwwjsa5M0JWaw0nOIaOdc2SQBJYYEleFP5a26ZNrfMGJvG6Ik4kYYHbvQbRyntbmw+0ktY68AWmA8D1gIxMHPikWOSlyszyJxqj6I5YN1J4N+NQuSf41f32+K8Pfyot7mhptT7oAAbAgAYgK15PcprfRfzorOe280vaQzXE5SQY6VdyTkmTUXxqje/aKz8XoHkvNmFbbTHKFtup1CwRVuG9Tgh8hpybmeqV53b3v5t1ww4Y7JgZjHIx4KLW2dEXUS4++NZF5wE5SQJW45P25lRrSxzXCAJaQccMMF4zQp1Xm8SSQMzBP+louQ9ar95DWG5/MgNgtDhMtOF6YgjfO9bhSF+pfg+gtFM9G73W/AfmjUaevU6vhchaBHo3Tub8AUqmPSP6vhK6UtI529sQWfEdHyS02EEEDG6fEKS0Y/p81zW4joPiEVGmhHLVCseTs71X8oT6H9Q81Ns9e9OBEbwRv39Ch8oR6E+83xVJ9MWHaM1Y2TWIi9g7A7dVxHghVi7VaRg3GCInM7dmxHstEurQMyDHTddHUplNoAAMO3/lJ2YEY7Rgjg/axP1SuS/gsLJYLlmcCMTrZycbufYjU7PDQf6m/EPmph1qeUSMjs4LqzYZ1t+IJZq9lIOlRVOo+kd/+Pc6FNoUJYPed3kjzQ6rfSP6KfdUUyyjU6z4rnxRV/P9lZy18f0Y/lBZ4qN/5Hn67V5npLRjwXPODS4xxGU9y9V5SuAqCdl8n+35Lz/Sxc+jAEkOcI3NJvNPTBhSmts6IPSMzKNSqQ363oFVl3Arg/VHSkoqX1k/DHX4hDeETR7pp9vkhvQFBQuSrlgmOeVoKLmhjBcvC6CCXjbLpIDYnPbsWdeVeWY+jZ7g+Fy2RaExdsW02Zr4FxwAmQHN1gRdxJbxnphRv4czccPU1maktu4auOAnHbirGfrraozTl1eammy7in2Ado2kZ1TDpvi8zWLgMZjVyBEcV38Np44GcQ0yzUBDRA1dzR2nepAPl8JTwfP4QjyYOCHmzs9kSYjPb+lWGhKAqc4wBrZAMl0Ti3ASANneobTiOrxCkaIbN/3er8q2Ps0+ibU0C5plwiGuLSMwQ0lt103m4xlGXFYq3W11S857pcWmSczqxJ44Zr02hUIEA4FsRsgwvKKokETEiJzXUzlboPo61EN1TjgTj4rQckawNtEbW9+qT4Lz2nXc2QOg4A5YLc/ZxYnVKrqjnEc3dDbsCS9wBBmcIlacONsSGS9H0HoP8M9DfhUil+I/9PwuQNCNhhHBvwo7D6V/Q3wcr+ESfbJLc/0pKjoEgTwHSubn+kIdsOo7MYbM804jGWERJAwO2NxcfNB08fQnpb4puinG8Wlrm4XjO8kiI6vBP06PQu6W+Kae7BDTRnrE+K4MTnhv1StJ95pgXnRq5EwTiMwswMH9Rz91HOL8Q4NxM3TdmMyTmlxRsH6iTUlXo01itPONvAETv8U61DVPV4hB0XUmmJz24yJgTCk1hqnoRmtM0PBCtI1ndDPjUiznU6z4oFrzd7rfiCJQd6M9J+JRx9v/AD/ZZ/t+DOcpB6Y+79eCwNvqzTe8NLYc5ke0G/mBIxGzqXoHKMelPu/NYLTUtyJEZZYDPaoT7Z04+kYy0V7xJO3ZuS0xDetDteDj2pgrao6UK0UNNoz8Pt8lz0LRD5p9Z8kSoUjAMIXJlRx2JEoxiq1SArux1xzbMR6m8DY5Z20KbZNCUn02uc2Sc8SNoCtJKtnPjbvRei0N9pv7m7xxUYWtvtN2fmHFQToGj7Gze7cOPSnjk/R9gdrt8b1PjBeToufpfP8Aomi2M9tuz8zfZ6U774z22bfzN3DiobNAUPYHa7jxT28n6HsDtO6d6DUPyG5+kWFO2M9tv7m+0OKn6DBdfukHV2EcPkqRugqAyYNu08OKsuTdlbRLrgiQPmtBRsEuVeDXUqZEZZbCDuO9eT1Xa3WvUbJVlwx24ryerU1utdDRzS/JHpj1v1D+9y9C+zTDnPfpfF/pebNrwXdccMSfNeg/ZpaZbU/5KXxORyLQmN7Pe9FHVd0N+FBtukm0qmsCb76dIXROtUBAnHLBBsFvYxji97WyGgXnASbpwE5lUPKbldRoVcZfr0qguQcKbjMEnE4qrdJAUW2zbB2P6R5oNvqNuuDnBst3gHPMYqFZdP0HlgbVplzmtIaHtLtpi6DMhZjl5TYbSC9gfNkqgYAuBbXoklkjB11z4PFM3SE42aTRlanTdjWpmWwDfEnHDM4o+ma4dSeBGBbt3u/0vIbZpFppuIpNa40vWFNjQDScHgi6BDpaZIzvdnpjbQH0Kha4uBax2Ocl5x7ke0xUqaKh9ri1U6cYPY8k7g1rPInYdiutI6PvObzYDztxOAO1x3HFVAa3nGvMy0OEjMAsbMftV1SqtJ/FcPSXI6Ng2TtJKGNtdGzq2i3s9VrRF5ojPWGcCZTnW2nHrs/c35rHt5tzLRUc0PJru1jTaXejosLQQ7ZeAw25bYQNJU6HOV2ihTBFGqMKVO40MoXw5uE3rxOtGOI/Lgrmx1jWjX13gl3uA94S03eid7x8VV2CrFMDdZqXwsRn2xrLNUe9wa0PMucQANYZkqcXv5KNa+CHygGuegjwWD06MOvyWl0/yrshcYtNE6xyeDhq7utYzS+mqDhq1WHoPBCS7KQ6Rkbe7WUdrsOsp1rfecbuPRigmQ0Thic+pIh29mq0GZpD3j5ItTNA5NVGmnE6wccNsH/0i1DielCa0jJ7GErk0rlIoef1qivtHO9Czo/yCzNV6srLpKoKbQKJIAgGTjtnJdMo2jkxTSey7ac/rYEYH661R/xar/IP7j8k/wDi1b/65/cd/QpODOr6sf8Aky6DvrtT2n66gqRuk638j+7pRBpK0fyB+8cOKV42FZF+fhl1Pn4hJZasd3gqf+IWj+QP38engpGj7fUBJqU2syDdadaemMkFBo31F+fgvDbajWuc3CGucHHe1pIic8V53UrytTp3Srg1o9txad5aQQfEdixZcunGtHJnls55xPStn9nNuDXvaT6zqMDoeZ8ViwVZaAtly0UyIGsMtuII8FWatEcb+4+g9LMbWslemTiKYqjCZNKXAHgTA61jbbyXbdpnnPX5sRcGrzgdMY7CAOtXVn0nrEH81B3i35qlq6SvMs5ccbtEnAj1arcsMcDsUZqLpnXByVpFjonk22w2yyup1XPNUm/qht1oY55iCZ9Vo61Y8vtJhtWlULg1vp2SctejI/uaFVaM0hzlekTOpTrxIIExSGBI3Eo+kLQxwsz6riGtqF0jabhEHAwMSi5RrQFFt7Kihysa1kXKVUXCCHU3HA3pEsjYdq2NDlhXrWcAWejD2NIuPfTgYECC0jdtUK1aYsjKL3EX2husG1DeIOrgMN6zbvtNslJgZSsrgGtutvV4gDLYVTf/AKEaS7RaWm3W4PvMbcaBgGizVCDGJvPElVlT7R7RZa8WmrUm7IpvpUXCHHBwDXADI4go3JzlgLa+o0May60EAOLiZMYkjoWO+1Uf+awn+S3ufUQTfsE2mro9Ps/2ktDXgUa8km+BYxi66AZ9PnEIGkvtLYQ7/wAe0AGmQb7abAJbdc4STrXcFmrD9pr6TdShREkPJDqol0CXGXHHAKTavtdq2hjqD6TLtVppG7UdMPF0xO2Ci2mu/wCzKNM0dn09ajLGWVtP0bAH164Oo0CNWkCSSANys3WllaxVLPXN5znBz7ssa7I6uMjEKhFtl9PjSHdTVWzTQpvl2LRSDiJz1VFaKVZEr6Eso0jWohl6lzNOpSBe+WG/zbwXB2tJM45KPpzQdFjCWMg4/mcdmGBO9XFHlJYr17mmB926X3pfAN66XOxInGOCJV0zZKmDmiOInwV3jT8oWKa8Hm1pqtFlI1hXvjWvBuqGguHNjFplwxmDiFXUaT6dR7XulzHXHCbwneHdS3+mrHYWNGqRjeaGOeMcJN0mN2xYC3WiHPIIM1HGIAhskjAdLkJJLSJyu7ZastRa2QC7g2CemCVqabpaDvAPcsXY6t5oWypnVb7o8AuafVF4OxSVyYSuUyx5xWK0mjvwafurLVHLS6Od6Kn7vmunItHJgf3Mljy8kQefmFHDvrqRb437fMKB2IIB9dRTwPrqCAK43jtG4pfvLfaHaNwQo1okTj9b3Ko5Ru9EANrx4FWP3ls+s39zd54pgqU3OabzHFjg8NkOkjYRuRhp2Lk3Fo6vZAWsc8SKUuImJcKbruMH84aY3ArFBbx4vNdO1pHRIOSztPk/P5j2BWxyUezmzQbaopUWzPh7TucPELTWPka12bndw8lfWPkJQEEtJ6S492So8q6IrFJdku1aUDKhxx+7VI6rkd66lpWk5tANe0wxgOORa+iSOzwPFWlm5MU4i6OoAeCmWzRVOlRdUc3UZDnEAEhrXAkxmcshvUVFs6OSM/om0uqh1w3G06jzzkwTLLpYwEbQZJ6ISGvRBh1JrwNri8uHEOvTKqHaaa1pbfbJJJhw9ZxknfmVEfpIHa3tCm1LwXjx8k7TrGcy7m70OAa4F03ZcBLXHNpwwOI3kK50LyHs5o03Osxe5zGuLnOcZkTMXgB2LKG2NfLL7dYEGXCBIic17HobTNP7oyo51MUmUw0VASGuFMXHOE5CWmN8SunBick90c+aSTXkyGidDijpCqKVIMBs1M3GiB+JExxLVgeXD3PttUOIN2AI2AD1fret3pflqKlZ79H0a1ao+iKN8Unc20Ne515sAlx1oxgYbVkqHIis6u0WmoKLqrXOJcL7g6cGvAIAJ6cNu5VeOnpkeXJVRc8i9HttFlvPpMqkPLSXDWyaReO2Zldy00LTZSoupUeZffILmzjFKocMf6ZyQLPYbdoqqXUG8/SIg3Wkte0ZX2NkscOvpKtLXyzo2sUmVmGzvbVDnCoCGXTSqsMOjfUGaKxpdumDnol0arxzJNN8NpgOw283A244qht/OYkscG8zdJMYODY7JGa9AoWxha0EtkNGRBBwGIO0INvosqU3MkC8CJ6Vpfp9aY6zPyjz3Rdga6iOdBD9utjkMe9RK9hio5rXYBjXAkSZcXCMCPZ716HaqLT+UEdR8Qs/brPSDi64QSADgCNWYjd6xS/RoKy2YDTdR4IBccjkTwVXK1Ok6NF1WXNdduYDWGtex7oVbUstC8IvhsGYcCQZwOIyiUFSVE5Jt2RbFbA3Pu+S9AouljfdHgFh3WGh7Tx0gLa0PUbHst8AoZa8F8N+R8pE0lcoHSealWtj0U17GuJIJ3Eb43KqK0WjfwmdHmuzI2lo4MSUnsD/AAVn9XanDQtPj2qYSnSocpezq4R9ERuhKW49pRW6Epez3nd0qQ12KeHfXUEOUvYyhD0AGhKXs95+aJY7EynJYIJEHfGcIwf5+IQ6ta6wnc3yQtvVjcYrdHWW1B+MYl5a0DGIvDPjBJKsbNZRKo9AUgWXsJLjIxB26wOW2I4LRUCU01ukRi21bLiw0QFZ0nAKosxU2nUVIrQkmXFGtwUu6KjHU3nVe0scMBLXAgjsJVGyuptnqAzedEDDAmTuwyXRBEZM8w5QaDqWd/3a0Ac6wejcYu2ijOo5j8i4YiOAGYxz/MC9d5twdugz2Zr3V1GhaKfNWtrKlPGGubi0kZsqDWYcsjjGMrzvS/J2gzStGz0n2g0KjchVAeJvksa4D1dVuYnDbszhvQttGe0Vo59eoaFnZNR4xIwFNg9ZzvrvIWq5R6ap2c2azPY51Ci0FzMPSXWkU72OOsLxGXStdT0RSstO7Qoc2w567Xued7nxePXks5prRVKs++9kkYCYJjdMCUeFIbbIh+1sDAUXXRkAWt+arbf9pPOVGPFGLk4F7TM9DVZWfQlL8tJg4nZ3K3ochazxebQDmb2FuI4StKTaphSa8mTb9opkl1N2JnCoI+FGtHKlten+FULZxBLXjDbBWotGg7G0RUo2mk7+s0XtPaGlSbBbrNiyrZ7MacQHfc6RceLjTeHA8QSpt3ob7uzD8ndKEh1Nhdda4lgcMWsJwEyds4LQ07c/aVFtWhqFKq51Atuu2APF0bofj4p4cNyyQy62T22gpHPnaonOJDW4qlgoW0WNjsS0TvyPRgqy06GYcsFONVCfXSumaijtOhTsV/RwY0f0juAUV9RSGvwHQufIqK4+xxKVDlco0WPOlc2atVawAUnEAZzgdu5U4E4BXz74cwNi6BBBIF7fA4BdWT0efi8sTnqxypdrkl+v/LaOlw+ak2kG6bsAxEnCN5noT7LeDBegkDMGQTsM9ijeukdSjurZHAtHsM/eP+yW7afZp/uHzRdHMN0gvDtY4wRGOsMeMp9Gm41XOvYEDUg4CNXGelZv+AqPW2BFO05+iHX1p9kpPvTVcDA1WtGF7YSYxRdIUrzmAPLYdhhN58TGe7YiucGiTjiBllJAnvQsZR35+QllZBAA25DecdnEyrahxQNF0g29VccKeXF2wd8dacLVMneZ7UDS9FgypH+lIp1FWU643lHp11WLJNFu2ImRjs2+KtdEmzz6ZzyIybdGO3ErLi0J33sDp6V0JknE02meU+j7PTL+YqEDCTUgknIACZXk2ltJVbRbRaaFGo0SHUW6ztWkRtGcnOPaKstJ21tqqNpf/HTqXqh9otBAYwZnMyVNqW4F5ndu7gi2Ko2StF8qWWkuAa5jmgEtdEwc4Izg4bNik1qqy1rc5lbnqeLiLr2k4vGGR34DsCsqb6j6XOXCG7ZiW4xiJlTlP0VjHwzQ6I5WVrO1zKT7rXGSLrTjlIJEjBSq+kKdV15zqV7N14Ol2+S0weuFjH1z0fIoRtBUuZTgj1SroHR1SnItDKb49a49rf2lxHesRbbPTpvhlS+N7RHmVR/eTvXfeFuZlCvJfaNZSdUAqvc1hzcGhzh1E4rW2nkBTqUr9jtLKzgJuG61x4DHA8COtecstjhkSOgrU8m+WNCzmalEufEFzrtQRwa6I7Uyl7FlF+CgrOLSQcCDBG4jOUI1lrOV2kbBa287QdzdYCDT5jm2v4kgkXlhnVFroK2ibzya+ooJqldzy3IBIfUUukYaI3DwVO5WdJ+qOgeCnN2NDsNK5CvJFMqYuxfiNnfPZirSo0mq0gkACZgXdxE7yFStzwz2K1Zo18esQfrbK6Z92cGO6pIlW0l1NwbicoEYjaMckak4BrWzPHDZ0KANGOJxcY2ZZozdEnDWdhxUtVVnQnK7oNYm3GEEmSSTLrwGO/oRKDWtqOfJk/1E92xMboeZxOPE9mARhokCDuy9aBswlK2vY6Uta6A2qiypdL/ynHPLONyl0TfcGt27+5NfoUNEmMeM9uKY21tohzgRMHdt+eSF2NtbZO0pbm320GEXaYvOO9xyy3Z9fBCY/GJxWQ+8uv351iZnic1ZWfSctJOwT8lWUGiEciZpW1Cjtqb1TaNtJNNpMkxn1lTW1OKKQ92ThVSPqqLfQnVoVE6BQtfEzlG5Rg8kpz6kpjVGUtjJBqfFNqFJfXOesxxpK6UkpFMFjpSSmykvIWBsfeXFyFK68jYLJVC6SA5xbxzA4lWFv0axrbza1OoY/I9s/tMFUkrryNgseXIT38UpcotfgshWyZRdeN3erMMgAbgs9Y7UGOkiR4cQrqlaJEgy367EZIbG0GvLk2ZySIFTFtcQQRmMQrBuk3wCZ6Rdz/aq5WVi9QdJXROqs8/G3dJgTpap7XcPkm/xOp7Z8PBR6w1j0lNTcV6A5y9kk6Sf7R7XfNM++PnM9pPiUFctxQOTJlE3myX9UA9CFaKxIAOxFsNjDwSTAmFJttiYKeGYyO13DvSWlKitNxsqUQmGxvM9Qy70SnYySguOPDyT3YnRd6OrQwNVi2oqSyPyVmHqDdM6IskmsmGogGouD0jbY9hLy6Uy8uDkprH3lwcmErpRRrCXl0oZcuvIs1jiUhKZ1/JKSloFiEY5pjnFc96GayZIUT7wu51Dq1BuUc9idIDZOvgpjnx0KIKpCIbWVuILB1gkoWtzDLT1bCm1KkqOXKiWhG/RorHpBrxnBGYJ8N4SLNkrkOA31RFNslpa1sE71CSKrVkIyofVdJJ3lMSpETWcuSrlgWS7JVugiYkjGJ7MUapUYDecS93h5BVy6Ujj5HU/BIqWokQMN8buJUZOJ+guYMU1UgXbJdGrEKZTrmFDo05KO2nx8lGVFo2FcJOOxEFbghwnUykHDNqJOd7kw5oeZMoUYV1d0jDD6zCM2ruQgErGALaMEdUxSGpuSOKETCxh5rb0x1XikqILgmSA2Ka31sTHPQ78pzhgnoSwb66Zz6bUEIaekJYfnF3OIMrpRo1hHFDJXJFgHLly5YB//9k="/>
          <p:cNvSpPr>
            <a:spLocks noChangeAspect="1" noChangeArrowheads="1"/>
          </p:cNvSpPr>
          <p:nvPr/>
        </p:nvSpPr>
        <p:spPr bwMode="auto">
          <a:xfrm>
            <a:off x="63500" y="-1619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4582" name="AutoShape 6" descr="data:image/jpeg;base64,/9j/4AAQSkZJRgABAQAAAQABAAD/2wCEAAkGBhQSERUUEhQVFRQVFBgVFRUUFBUUFBQUFBUVFhQUFBQXHCYeFxokGRUUHy8gJCcpLCwsFR4xNTAqNSYrLCkBCQoKDgwOGg8PGiolHyQsKSwsLCwsLCwsKSwsLDApLCwpLCwsLCwsLCwpLCwsLCwsLCwsLCwsLCwsLCkpKSwsLP/AABEIAM0A9gMBIgACEQEDEQH/xAAcAAABBQEBAQAAAAAAAAAAAAADAQIEBQYABwj/xABDEAABAwEEBQgHBgYCAgMAAAABAAIRAwQSITEFIkFRYQYTcYGRobHBIzJScrLR8AcUM0KCkhVTYqLC4XPSJPFDVIP/xAAZAQADAQEBAAAAAAAAAAAAAAABAgMABAX/xAApEQACAgICAgEDBAMBAAAAAAAAAQIRAyESMUFRkRMiYQQycbGB4fBS/9oADAMBAAIRAxEAPwDLgIjQmwnsXAeoEa1W9io4PHR3tKrKYWh0TZ5nixvdISMD6KurSg9ni5T7EYkHaU+3WSPriuDYmcpGO6ZxSYn94JdBKjIQtGaTvH3jDx7Lxk4cHAdo6UptjRqvMHZxVNoJpFre3ZdJ/vYB4rqbroRIvrXWjam0NJAxj9bVHtv10qHSpYpeYeOjSUbXxUylauKo7M3pVnRpKikJRa0rWpdK0hVTLPxR6dHiqKQOJcMqIgeFWUxG1GDuKbkLxJ/PJOcCg87xSGrxQ5I3EmOaN6j1cEJ1fipOimmpVDZwzPQPoJJSXgZKtlIzRhnjE8czii1a0ZrYCw02ulxa3gSBgsrygslyq6Dqu1mkYjHPHplcuKEobkWlljPSIFSuN6iVLUN6ZVon2lEqWY+0r2TofWtfFQatsXVbKd4USrZjvSOTGSR1S1Sguqf+/ku+6lHZYjml7G0gDWnYI8UBzVZ1XNYMTju2qvc1LIKBgLk6FyUJDhPaEgCI0JwhqQW65F6O50kbmf5LEUQvSPs2Os/3P8gjFXKieR1GxvK3QnN4jIzHcsvabWKIaXCWuhp4YFemcraU0evyXm+nbHeot9768UHHhk0LGXKFszGkmXTE6udN2ccDwwUzkkb9VxI1msg/vb8kH7kRTg7HNjhLqg/xHYrbkXY/SV+APiT5Jq3Qb0M5QVhSgkHFxGHQPkq2jphu49g+atOW9HDoqnvDllqQSMdLRpKGnKYG0dI+Uq5paQgTdMROBG6VjmMWtslGaQ/4x4EIqbA4lgzSo9h/YN8b0RmmG4arseA+aGyyY8IHi5MZY/V6MewfJH6jBRL/AIw0fld+3gT5FKdN0wQCHAkSMDko7bPlxb/i9V+kqQbVYTAlgmSBkXDaj9Rg4ou/4tT49i7+JU/oKnaBvHaEhu7x2hNyNRav0izipNj1hfD3BriQGtPNyW467xrnHJrYyxmRGeug5EdoVjou1FrXMnbeAzxiCpZG60PFbLVzqfOSKFCXNLpcxt69kTeecs8woWk6FAA1BTbScDnTwDpugAtZg4awjaI4qLUr4RsM4DfgPCUy2vLmxj62XRj81zK0yriiG+20va/td8lGq2yn7X9rvklqWHWIjaB2wowsOGX1iqfVfonxB1bXT3/2u3xuUZ9upgwXAHccM+lOq2fW6x4uVFa8arur4QmjLkai7FtZ7Q7QnV9LNDdUyY2eZWeeEWg3D63p+jUWDSSwE4nWx25j66kR4SUWejH6vEJ7wk8mArk+6uWCQ2orAgBFplOYlUwt1yDrXXno/wAmrC0itryJGv8AXtNRj+5CT6NZp623xd949gKrNBWVr6jWvaHNcHggiRlPkpGlqUPYN7D3h6byd/Ep+8/4CsneTf4JtVDRTcrOTzKDdSYvMzxPr1Tn19yj8jbF6W0dJHbeWm5b05Z1s+M/NQeR1m9PX4PB6sfmuiS+8nGX2mU5dU8H+8w9oHzWMprfcv6UCr+nuLVgKa5n5OqPRPpBbGwN1G+6PArH0VttGt1Ge6EkTSLiz0ZaTwH+RTmWbuHzKn6Ps003H+kfC5GoWTWeN3/VypxbojyKdlnwHX4FAtWiucu4DBk47p/2rwWPEdfl81JsVhBc0HK4fFq0IW6ZpTpWUjNAuAyH7Xf9VHtOjLgxAjo+YWy/g7OPaPkq7TejGspy2fWEzHFdMsaSslHK26MrRsV990ASeHCdg4KUeT7hjDex3/VH0ZSHP4kgY4jPIqbb7S1rLzHVHAkj1iMkIYuaNlzfTdGYtGjYeZORGEkDZsUqnZpLRx8nK2NlL6RfB25m8cLu1LY7DrNPEDtlQyY+LorDLyVlTUskvd/yUx+5p+SHTsOplv7mlXX3XXd79A/EEZtg9GPecP7XLmUW2VcqMJbLNDh7w81jrQzXd0+QXo2lLJDh757ry8+tY9I7p8gmiqYUAc1HoM1fremEKTQGr9b09jE+y0/Rjr8QkeEazfhjr8QhVEvkUEuSpETFcERhVParQ5wFx5YQQZAmY2EFVb3WkH8U9P0FVRvyJLJXg21Era8i/X/TOHS1eJ/fLQ2JrETlnundgpdk5TWylJZantjAkXsoB3Y4QcEyhu7JvKmuj6Ctry57JMwwjsa5M0JWaw0nOIaOdc2SQBJYYEleFP5a26ZNrfMGJvG6Ik4kYYHbvQbRyntbmw+0ktY68AWmA8D1gIxMHPikWOSlyszyJxqj6I5YN1J4N+NQuSf41f32+K8Pfyot7mhptT7oAAbAgAYgK15PcprfRfzorOe280vaQzXE5SQY6VdyTkmTUXxqje/aKz8XoHkvNmFbbTHKFtup1CwRVuG9Tgh8hpybmeqV53b3v5t1ww4Y7JgZjHIx4KLW2dEXUS4++NZF5wE5SQJW45P25lRrSxzXCAJaQccMMF4zQp1Xm8SSQMzBP+louQ9ar95DWG5/MgNgtDhMtOF6YgjfO9bhSF+pfg+gtFM9G73W/AfmjUaevU6vhchaBHo3Tub8AUqmPSP6vhK6UtI529sQWfEdHyS02EEEDG6fEKS0Y/p81zW4joPiEVGmhHLVCseTs71X8oT6H9Q81Ns9e9OBEbwRv39Ch8oR6E+83xVJ9MWHaM1Y2TWIi9g7A7dVxHghVi7VaRg3GCInM7dmxHstEurQMyDHTddHUplNoAAMO3/lJ2YEY7Rgjg/axP1SuS/gsLJYLlmcCMTrZycbufYjU7PDQf6m/EPmph1qeUSMjs4LqzYZ1t+IJZq9lIOlRVOo+kd/+Pc6FNoUJYPed3kjzQ6rfSP6KfdUUyyjU6z4rnxRV/P9lZy18f0Y/lBZ4qN/5Hn67V5npLRjwXPODS4xxGU9y9V5SuAqCdl8n+35Lz/Sxc+jAEkOcI3NJvNPTBhSmts6IPSMzKNSqQ363oFVl3Arg/VHSkoqX1k/DHX4hDeETR7pp9vkhvQFBQuSrlgmOeVoKLmhjBcvC6CCXjbLpIDYnPbsWdeVeWY+jZ7g+Fy2RaExdsW02Zr4FxwAmQHN1gRdxJbxnphRv4czccPU1maktu4auOAnHbirGfrraozTl1eammy7in2Ado2kZ1TDpvi8zWLgMZjVyBEcV38Np44GcQ0yzUBDRA1dzR2nepAPl8JTwfP4QjyYOCHmzs9kSYjPb+lWGhKAqc4wBrZAMl0Ti3ASANneobTiOrxCkaIbN/3er8q2Ps0+ibU0C5plwiGuLSMwQ0lt103m4xlGXFYq3W11S857pcWmSczqxJ44Zr02hUIEA4FsRsgwvKKokETEiJzXUzlboPo61EN1TjgTj4rQckawNtEbW9+qT4Lz2nXc2QOg4A5YLc/ZxYnVKrqjnEc3dDbsCS9wBBmcIlacONsSGS9H0HoP8M9DfhUil+I/9PwuQNCNhhHBvwo7D6V/Q3wcr+ESfbJLc/0pKjoEgTwHSubn+kIdsOo7MYbM804jGWERJAwO2NxcfNB08fQnpb4puinG8Wlrm4XjO8kiI6vBP06PQu6W+Kae7BDTRnrE+K4MTnhv1StJ95pgXnRq5EwTiMwswMH9Rz91HOL8Q4NxM3TdmMyTmlxRsH6iTUlXo01itPONvAETv8U61DVPV4hB0XUmmJz24yJgTCk1hqnoRmtM0PBCtI1ndDPjUiznU6z4oFrzd7rfiCJQd6M9J+JRx9v/AD/ZZ/t+DOcpB6Y+79eCwNvqzTe8NLYc5ke0G/mBIxGzqXoHKMelPu/NYLTUtyJEZZYDPaoT7Z04+kYy0V7xJO3ZuS0xDetDteDj2pgrao6UK0UNNoz8Pt8lz0LRD5p9Z8kSoUjAMIXJlRx2JEoxiq1SArux1xzbMR6m8DY5Z20KbZNCUn02uc2Sc8SNoCtJKtnPjbvRei0N9pv7m7xxUYWtvtN2fmHFQToGj7Gze7cOPSnjk/R9gdrt8b1PjBeToufpfP8Aomi2M9tuz8zfZ6U774z22bfzN3DiobNAUPYHa7jxT28n6HsDtO6d6DUPyG5+kWFO2M9tv7m+0OKn6DBdfukHV2EcPkqRugqAyYNu08OKsuTdlbRLrgiQPmtBRsEuVeDXUqZEZZbCDuO9eT1Xa3WvUbJVlwx24ryerU1utdDRzS/JHpj1v1D+9y9C+zTDnPfpfF/pebNrwXdccMSfNeg/ZpaZbU/5KXxORyLQmN7Pe9FHVd0N+FBtukm0qmsCb76dIXROtUBAnHLBBsFvYxji97WyGgXnASbpwE5lUPKbldRoVcZfr0qguQcKbjMEnE4qrdJAUW2zbB2P6R5oNvqNuuDnBst3gHPMYqFZdP0HlgbVplzmtIaHtLtpi6DMhZjl5TYbSC9gfNkqgYAuBbXoklkjB11z4PFM3SE42aTRlanTdjWpmWwDfEnHDM4o+ma4dSeBGBbt3u/0vIbZpFppuIpNa40vWFNjQDScHgi6BDpaZIzvdnpjbQH0Kha4uBax2Ocl5x7ke0xUqaKh9ri1U6cYPY8k7g1rPInYdiutI6PvObzYDztxOAO1x3HFVAa3nGvMy0OEjMAsbMftV1SqtJ/FcPSXI6Ng2TtJKGNtdGzq2i3s9VrRF5ojPWGcCZTnW2nHrs/c35rHt5tzLRUc0PJru1jTaXejosLQQ7ZeAw25bYQNJU6HOV2ihTBFGqMKVO40MoXw5uE3rxOtGOI/Lgrmx1jWjX13gl3uA94S03eid7x8VV2CrFMDdZqXwsRn2xrLNUe9wa0PMucQANYZkqcXv5KNa+CHygGuegjwWD06MOvyWl0/yrshcYtNE6xyeDhq7utYzS+mqDhq1WHoPBCS7KQ6Rkbe7WUdrsOsp1rfecbuPRigmQ0Thic+pIh29mq0GZpD3j5ItTNA5NVGmnE6wccNsH/0i1DielCa0jJ7GErk0rlIoef1qivtHO9Czo/yCzNV6srLpKoKbQKJIAgGTjtnJdMo2jkxTSey7ac/rYEYH661R/xar/IP7j8k/wDi1b/65/cd/QpODOr6sf8Aky6DvrtT2n66gqRuk638j+7pRBpK0fyB+8cOKV42FZF+fhl1Pn4hJZasd3gqf+IWj+QP38engpGj7fUBJqU2syDdadaemMkFBo31F+fgvDbajWuc3CGucHHe1pIic8V53UrytTp3Srg1o9txad5aQQfEdixZcunGtHJnls55xPStn9nNuDXvaT6zqMDoeZ8ViwVZaAtly0UyIGsMtuII8FWatEcb+4+g9LMbWslemTiKYqjCZNKXAHgTA61jbbyXbdpnnPX5sRcGrzgdMY7CAOtXVn0nrEH81B3i35qlq6SvMs5ccbtEnAj1arcsMcDsUZqLpnXByVpFjonk22w2yyup1XPNUm/qht1oY55iCZ9Vo61Y8vtJhtWlULg1vp2SctejI/uaFVaM0hzlekTOpTrxIIExSGBI3Eo+kLQxwsz6riGtqF0jabhEHAwMSi5RrQFFt7Kihysa1kXKVUXCCHU3HA3pEsjYdq2NDlhXrWcAWejD2NIuPfTgYECC0jdtUK1aYsjKL3EX2husG1DeIOrgMN6zbvtNslJgZSsrgGtutvV4gDLYVTf/AKEaS7RaWm3W4PvMbcaBgGizVCDGJvPElVlT7R7RZa8WmrUm7IpvpUXCHHBwDXADI4go3JzlgLa+o0May60EAOLiZMYkjoWO+1Uf+awn+S3ufUQTfsE2mro9Ps/2ktDXgUa8km+BYxi66AZ9PnEIGkvtLYQ7/wAe0AGmQb7abAJbdc4STrXcFmrD9pr6TdShREkPJDqol0CXGXHHAKTavtdq2hjqD6TLtVppG7UdMPF0xO2Ci2mu/wCzKNM0dn09ajLGWVtP0bAH164Oo0CNWkCSSANys3WllaxVLPXN5znBz7ssa7I6uMjEKhFtl9PjSHdTVWzTQpvl2LRSDiJz1VFaKVZEr6Eso0jWohl6lzNOpSBe+WG/zbwXB2tJM45KPpzQdFjCWMg4/mcdmGBO9XFHlJYr17mmB926X3pfAN66XOxInGOCJV0zZKmDmiOInwV3jT8oWKa8Hm1pqtFlI1hXvjWvBuqGguHNjFplwxmDiFXUaT6dR7XulzHXHCbwneHdS3+mrHYWNGqRjeaGOeMcJN0mN2xYC3WiHPIIM1HGIAhskjAdLkJJLSJyu7ZastRa2QC7g2CemCVqabpaDvAPcsXY6t5oWypnVb7o8AuafVF4OxSVyYSuUyx5xWK0mjvwafurLVHLS6Od6Kn7vmunItHJgf3Mljy8kQefmFHDvrqRb437fMKB2IIB9dRTwPrqCAK43jtG4pfvLfaHaNwQo1okTj9b3Ko5Ru9EANrx4FWP3ls+s39zd54pgqU3OabzHFjg8NkOkjYRuRhp2Lk3Fo6vZAWsc8SKUuImJcKbruMH84aY3ArFBbx4vNdO1pHRIOSztPk/P5j2BWxyUezmzQbaopUWzPh7TucPELTWPka12bndw8lfWPkJQEEtJ6S492So8q6IrFJdku1aUDKhxx+7VI6rkd66lpWk5tANe0wxgOORa+iSOzwPFWlm5MU4i6OoAeCmWzRVOlRdUc3UZDnEAEhrXAkxmcshvUVFs6OSM/om0uqh1w3G06jzzkwTLLpYwEbQZJ6ISGvRBh1JrwNri8uHEOvTKqHaaa1pbfbJJJhw9ZxknfmVEfpIHa3tCm1LwXjx8k7TrGcy7m70OAa4F03ZcBLXHNpwwOI3kK50LyHs5o03Osxe5zGuLnOcZkTMXgB2LKG2NfLL7dYEGXCBIic17HobTNP7oyo51MUmUw0VASGuFMXHOE5CWmN8SunBick90c+aSTXkyGidDijpCqKVIMBs1M3GiB+JExxLVgeXD3PttUOIN2AI2AD1fret3pflqKlZ79H0a1ao+iKN8Unc20Ne515sAlx1oxgYbVkqHIis6u0WmoKLqrXOJcL7g6cGvAIAJ6cNu5VeOnpkeXJVRc8i9HttFlvPpMqkPLSXDWyaReO2Zldy00LTZSoupUeZffILmzjFKocMf6ZyQLPYbdoqqXUG8/SIg3Wkte0ZX2NkscOvpKtLXyzo2sUmVmGzvbVDnCoCGXTSqsMOjfUGaKxpdumDnol0arxzJNN8NpgOw283A244qht/OYkscG8zdJMYODY7JGa9AoWxha0EtkNGRBBwGIO0INvosqU3MkC8CJ6Vpfp9aY6zPyjz3Rdga6iOdBD9utjkMe9RK9hio5rXYBjXAkSZcXCMCPZ716HaqLT+UEdR8Qs/brPSDi64QSADgCNWYjd6xS/RoKy2YDTdR4IBccjkTwVXK1Ok6NF1WXNdduYDWGtex7oVbUstC8IvhsGYcCQZwOIyiUFSVE5Jt2RbFbA3Pu+S9AouljfdHgFh3WGh7Tx0gLa0PUbHst8AoZa8F8N+R8pE0lcoHSealWtj0U17GuJIJ3Eb43KqK0WjfwmdHmuzI2lo4MSUnsD/AAVn9XanDQtPj2qYSnSocpezq4R9ERuhKW49pRW6Epez3nd0qQ12KeHfXUEOUvYyhD0AGhKXs95+aJY7EynJYIJEHfGcIwf5+IQ6ta6wnc3yQtvVjcYrdHWW1B+MYl5a0DGIvDPjBJKsbNZRKo9AUgWXsJLjIxB26wOW2I4LRUCU01ukRi21bLiw0QFZ0nAKosxU2nUVIrQkmXFGtwUu6KjHU3nVe0scMBLXAgjsJVGyuptnqAzedEDDAmTuwyXRBEZM8w5QaDqWd/3a0Ac6wejcYu2ijOo5j8i4YiOAGYxz/MC9d5twdugz2Zr3V1GhaKfNWtrKlPGGubi0kZsqDWYcsjjGMrzvS/J2gzStGz0n2g0KjchVAeJvksa4D1dVuYnDbszhvQttGe0Vo59eoaFnZNR4xIwFNg9ZzvrvIWq5R6ap2c2azPY51Ci0FzMPSXWkU72OOsLxGXStdT0RSstO7Qoc2w567Xued7nxePXks5prRVKs++9kkYCYJjdMCUeFIbbIh+1sDAUXXRkAWt+arbf9pPOVGPFGLk4F7TM9DVZWfQlL8tJg4nZ3K3ochazxebQDmb2FuI4StKTaphSa8mTb9opkl1N2JnCoI+FGtHKlten+FULZxBLXjDbBWotGg7G0RUo2mk7+s0XtPaGlSbBbrNiyrZ7MacQHfc6RceLjTeHA8QSpt3ob7uzD8ndKEh1Nhdda4lgcMWsJwEyds4LQ07c/aVFtWhqFKq51Atuu2APF0bofj4p4cNyyQy62T22gpHPnaonOJDW4qlgoW0WNjsS0TvyPRgqy06GYcsFONVCfXSumaijtOhTsV/RwY0f0juAUV9RSGvwHQufIqK4+xxKVDlco0WPOlc2atVawAUnEAZzgdu5U4E4BXz74cwNi6BBBIF7fA4BdWT0efi8sTnqxypdrkl+v/LaOlw+ak2kG6bsAxEnCN5noT7LeDBegkDMGQTsM9ijeukdSjurZHAtHsM/eP+yW7afZp/uHzRdHMN0gvDtY4wRGOsMeMp9Gm41XOvYEDUg4CNXGelZv+AqPW2BFO05+iHX1p9kpPvTVcDA1WtGF7YSYxRdIUrzmAPLYdhhN58TGe7YiucGiTjiBllJAnvQsZR35+QllZBAA25DecdnEyrahxQNF0g29VccKeXF2wd8dacLVMneZ7UDS9FgypH+lIp1FWU643lHp11WLJNFu2ImRjs2+KtdEmzz6ZzyIybdGO3ErLi0J33sDp6V0JknE02meU+j7PTL+YqEDCTUgknIACZXk2ltJVbRbRaaFGo0SHUW6ztWkRtGcnOPaKstJ21tqqNpf/HTqXqh9otBAYwZnMyVNqW4F5ndu7gi2Ko2StF8qWWkuAa5jmgEtdEwc4Izg4bNik1qqy1rc5lbnqeLiLr2k4vGGR34DsCsqb6j6XOXCG7ZiW4xiJlTlP0VjHwzQ6I5WVrO1zKT7rXGSLrTjlIJEjBSq+kKdV15zqV7N14Ol2+S0weuFjH1z0fIoRtBUuZTgj1SroHR1SnItDKb49a49rf2lxHesRbbPTpvhlS+N7RHmVR/eTvXfeFuZlCvJfaNZSdUAqvc1hzcGhzh1E4rW2nkBTqUr9jtLKzgJuG61x4DHA8COtecstjhkSOgrU8m+WNCzmalEufEFzrtQRwa6I7Uyl7FlF+CgrOLSQcCDBG4jOUI1lrOV2kbBa287QdzdYCDT5jm2v4kgkXlhnVFroK2ibzya+ooJqldzy3IBIfUUukYaI3DwVO5WdJ+qOgeCnN2NDsNK5CvJFMqYuxfiNnfPZirSo0mq0gkACZgXdxE7yFStzwz2K1Zo18esQfrbK6Z92cGO6pIlW0l1NwbicoEYjaMckak4BrWzPHDZ0KANGOJxcY2ZZozdEnDWdhxUtVVnQnK7oNYm3GEEmSSTLrwGO/oRKDWtqOfJk/1E92xMboeZxOPE9mARhokCDuy9aBswlK2vY6Uta6A2qiypdL/ynHPLONyl0TfcGt27+5NfoUNEmMeM9uKY21tohzgRMHdt+eSF2NtbZO0pbm320GEXaYvOO9xyy3Z9fBCY/GJxWQ+8uv351iZnic1ZWfSctJOwT8lWUGiEciZpW1Cjtqb1TaNtJNNpMkxn1lTW1OKKQ92ThVSPqqLfQnVoVE6BQtfEzlG5Rg8kpz6kpjVGUtjJBqfFNqFJfXOesxxpK6UkpFMFjpSSmykvIWBsfeXFyFK68jYLJVC6SA5xbxzA4lWFv0axrbza1OoY/I9s/tMFUkrryNgseXIT38UpcotfgshWyZRdeN3erMMgAbgs9Y7UGOkiR4cQrqlaJEgy367EZIbG0GvLk2ZySIFTFtcQQRmMQrBuk3wCZ6Rdz/aq5WVi9QdJXROqs8/G3dJgTpap7XcPkm/xOp7Z8PBR6w1j0lNTcV6A5y9kk6Sf7R7XfNM++PnM9pPiUFctxQOTJlE3myX9UA9CFaKxIAOxFsNjDwSTAmFJttiYKeGYyO13DvSWlKitNxsqUQmGxvM9Qy70SnYySguOPDyT3YnRd6OrQwNVi2oqSyPyVmHqDdM6IskmsmGogGouD0jbY9hLy6Uy8uDkprH3lwcmErpRRrCXl0oZcuvIs1jiUhKZ1/JKSloFiEY5pjnFc96GayZIUT7wu51Dq1BuUc9idIDZOvgpjnx0KIKpCIbWVuILB1gkoWtzDLT1bCm1KkqOXKiWhG/RorHpBrxnBGYJ8N4SLNkrkOA31RFNslpa1sE71CSKrVkIyofVdJJ3lMSpETWcuSrlgWS7JVugiYkjGJ7MUapUYDecS93h5BVy6Ujj5HU/BIqWokQMN8buJUZOJ+guYMU1UgXbJdGrEKZTrmFDo05KO2nx8lGVFo2FcJOOxEFbghwnUykHDNqJOd7kw5oeZMoUYV1d0jDD6zCM2ruQgErGALaMEdUxSGpuSOKETCxh5rb0x1XikqILgmSA2Ka31sTHPQ78pzhgnoSwb66Zz6bUEIaekJYfnF3OIMrpRo1hHFDJXJFgHLly5YB//9k="/>
          <p:cNvSpPr>
            <a:spLocks noChangeAspect="1" noChangeArrowheads="1"/>
          </p:cNvSpPr>
          <p:nvPr/>
        </p:nvSpPr>
        <p:spPr bwMode="auto">
          <a:xfrm>
            <a:off x="63500" y="-1619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4584" name="AutoShape 8" descr="data:image/jpeg;base64,/9j/4AAQSkZJRgABAQAAAQABAAD/2wCEAAkGBhQSERUUEhQVFRQVFBgVFRUUFBUUFBQUFBUVFhQUFBQXHCYeFxokGRUUHy8gJCcpLCwsFR4xNTAqNSYrLCkBCQoKDgwOGg8PGiolHyQsKSwsLCwsLCwsKSwsLDApLCwpLCwsLCwsLCwpLCwsLCwsLCwsLCwsLCwsLCkpKSwsLP/AABEIAM0A9gMBIgACEQEDEQH/xAAcAAABBQEBAQAAAAAAAAAAAAADAQIEBQYABwj/xABDEAABAwEEBQgHBgYCAgMAAAABAAIRAwQSITEFIkFRYQYTcYGRobHBIzJScrLR8AcUM0KCkhVTYqLC4XPSJPFDVIP/xAAZAQADAQEBAAAAAAAAAAAAAAABAgMABAX/xAApEQACAgICAgEDBAMBAAAAAAAAAQIRAyESMUFRkRMiYQQycbGB4fBS/9oADAMBAAIRAxEAPwDLgIjQmwnsXAeoEa1W9io4PHR3tKrKYWh0TZ5nixvdISMD6KurSg9ni5T7EYkHaU+3WSPriuDYmcpGO6ZxSYn94JdBKjIQtGaTvH3jDx7Lxk4cHAdo6UptjRqvMHZxVNoJpFre3ZdJ/vYB4rqbroRIvrXWjam0NJAxj9bVHtv10qHSpYpeYeOjSUbXxUylauKo7M3pVnRpKikJRa0rWpdK0hVTLPxR6dHiqKQOJcMqIgeFWUxG1GDuKbkLxJ/PJOcCg87xSGrxQ5I3EmOaN6j1cEJ1fipOimmpVDZwzPQPoJJSXgZKtlIzRhnjE8czii1a0ZrYCw02ulxa3gSBgsrygslyq6Dqu1mkYjHPHplcuKEobkWlljPSIFSuN6iVLUN6ZVon2lEqWY+0r2TofWtfFQatsXVbKd4USrZjvSOTGSR1S1Sguqf+/ku+6lHZYjml7G0gDWnYI8UBzVZ1XNYMTju2qvc1LIKBgLk6FyUJDhPaEgCI0JwhqQW65F6O50kbmf5LEUQvSPs2Os/3P8gjFXKieR1GxvK3QnN4jIzHcsvabWKIaXCWuhp4YFemcraU0evyXm+nbHeot9768UHHhk0LGXKFszGkmXTE6udN2ccDwwUzkkb9VxI1msg/vb8kH7kRTg7HNjhLqg/xHYrbkXY/SV+APiT5Jq3Qb0M5QVhSgkHFxGHQPkq2jphu49g+atOW9HDoqnvDllqQSMdLRpKGnKYG0dI+Uq5paQgTdMROBG6VjmMWtslGaQ/4x4EIqbA4lgzSo9h/YN8b0RmmG4arseA+aGyyY8IHi5MZY/V6MewfJH6jBRL/AIw0fld+3gT5FKdN0wQCHAkSMDko7bPlxb/i9V+kqQbVYTAlgmSBkXDaj9Rg4ou/4tT49i7+JU/oKnaBvHaEhu7x2hNyNRav0izipNj1hfD3BriQGtPNyW467xrnHJrYyxmRGeug5EdoVjou1FrXMnbeAzxiCpZG60PFbLVzqfOSKFCXNLpcxt69kTeecs8woWk6FAA1BTbScDnTwDpugAtZg4awjaI4qLUr4RsM4DfgPCUy2vLmxj62XRj81zK0yriiG+20va/td8lGq2yn7X9rvklqWHWIjaB2wowsOGX1iqfVfonxB1bXT3/2u3xuUZ9upgwXAHccM+lOq2fW6x4uVFa8arur4QmjLkai7FtZ7Q7QnV9LNDdUyY2eZWeeEWg3D63p+jUWDSSwE4nWx25j66kR4SUWejH6vEJ7wk8mArk+6uWCQ2orAgBFplOYlUwt1yDrXXno/wAmrC0itryJGv8AXtNRj+5CT6NZp623xd949gKrNBWVr6jWvaHNcHggiRlPkpGlqUPYN7D3h6byd/Ep+8/4CsneTf4JtVDRTcrOTzKDdSYvMzxPr1Tn19yj8jbF6W0dJHbeWm5b05Z1s+M/NQeR1m9PX4PB6sfmuiS+8nGX2mU5dU8H+8w9oHzWMprfcv6UCr+nuLVgKa5n5OqPRPpBbGwN1G+6PArH0VttGt1Ge6EkTSLiz0ZaTwH+RTmWbuHzKn6Ps003H+kfC5GoWTWeN3/VypxbojyKdlnwHX4FAtWiucu4DBk47p/2rwWPEdfl81JsVhBc0HK4fFq0IW6ZpTpWUjNAuAyH7Xf9VHtOjLgxAjo+YWy/g7OPaPkq7TejGspy2fWEzHFdMsaSslHK26MrRsV990ASeHCdg4KUeT7hjDex3/VH0ZSHP4kgY4jPIqbb7S1rLzHVHAkj1iMkIYuaNlzfTdGYtGjYeZORGEkDZsUqnZpLRx8nK2NlL6RfB25m8cLu1LY7DrNPEDtlQyY+LorDLyVlTUskvd/yUx+5p+SHTsOplv7mlXX3XXd79A/EEZtg9GPecP7XLmUW2VcqMJbLNDh7w81jrQzXd0+QXo2lLJDh757ry8+tY9I7p8gmiqYUAc1HoM1fremEKTQGr9b09jE+y0/Rjr8QkeEazfhjr8QhVEvkUEuSpETFcERhVParQ5wFx5YQQZAmY2EFVb3WkH8U9P0FVRvyJLJXg21Era8i/X/TOHS1eJ/fLQ2JrETlnundgpdk5TWylJZantjAkXsoB3Y4QcEyhu7JvKmuj6Ctry57JMwwjsa5M0JWaw0nOIaOdc2SQBJYYEleFP5a26ZNrfMGJvG6Ik4kYYHbvQbRyntbmw+0ktY68AWmA8D1gIxMHPikWOSlyszyJxqj6I5YN1J4N+NQuSf41f32+K8Pfyot7mhptT7oAAbAgAYgK15PcprfRfzorOe280vaQzXE5SQY6VdyTkmTUXxqje/aKz8XoHkvNmFbbTHKFtup1CwRVuG9Tgh8hpybmeqV53b3v5t1ww4Y7JgZjHIx4KLW2dEXUS4++NZF5wE5SQJW45P25lRrSxzXCAJaQccMMF4zQp1Xm8SSQMzBP+louQ9ar95DWG5/MgNgtDhMtOF6YgjfO9bhSF+pfg+gtFM9G73W/AfmjUaevU6vhchaBHo3Tub8AUqmPSP6vhK6UtI529sQWfEdHyS02EEEDG6fEKS0Y/p81zW4joPiEVGmhHLVCseTs71X8oT6H9Q81Ns9e9OBEbwRv39Ch8oR6E+83xVJ9MWHaM1Y2TWIi9g7A7dVxHghVi7VaRg3GCInM7dmxHstEurQMyDHTddHUplNoAAMO3/lJ2YEY7Rgjg/axP1SuS/gsLJYLlmcCMTrZycbufYjU7PDQf6m/EPmph1qeUSMjs4LqzYZ1t+IJZq9lIOlRVOo+kd/+Pc6FNoUJYPed3kjzQ6rfSP6KfdUUyyjU6z4rnxRV/P9lZy18f0Y/lBZ4qN/5Hn67V5npLRjwXPODS4xxGU9y9V5SuAqCdl8n+35Lz/Sxc+jAEkOcI3NJvNPTBhSmts6IPSMzKNSqQ363oFVl3Arg/VHSkoqX1k/DHX4hDeETR7pp9vkhvQFBQuSrlgmOeVoKLmhjBcvC6CCXjbLpIDYnPbsWdeVeWY+jZ7g+Fy2RaExdsW02Zr4FxwAmQHN1gRdxJbxnphRv4czccPU1maktu4auOAnHbirGfrraozTl1eammy7in2Ado2kZ1TDpvi8zWLgMZjVyBEcV38Np44GcQ0yzUBDRA1dzR2nepAPl8JTwfP4QjyYOCHmzs9kSYjPb+lWGhKAqc4wBrZAMl0Ti3ASANneobTiOrxCkaIbN/3er8q2Ps0+ibU0C5plwiGuLSMwQ0lt103m4xlGXFYq3W11S857pcWmSczqxJ44Zr02hUIEA4FsRsgwvKKokETEiJzXUzlboPo61EN1TjgTj4rQckawNtEbW9+qT4Lz2nXc2QOg4A5YLc/ZxYnVKrqjnEc3dDbsCS9wBBmcIlacONsSGS9H0HoP8M9DfhUil+I/9PwuQNCNhhHBvwo7D6V/Q3wcr+ESfbJLc/0pKjoEgTwHSubn+kIdsOo7MYbM804jGWERJAwO2NxcfNB08fQnpb4puinG8Wlrm4XjO8kiI6vBP06PQu6W+Kae7BDTRnrE+K4MTnhv1StJ95pgXnRq5EwTiMwswMH9Rz91HOL8Q4NxM3TdmMyTmlxRsH6iTUlXo01itPONvAETv8U61DVPV4hB0XUmmJz24yJgTCk1hqnoRmtM0PBCtI1ndDPjUiznU6z4oFrzd7rfiCJQd6M9J+JRx9v/AD/ZZ/t+DOcpB6Y+79eCwNvqzTe8NLYc5ke0G/mBIxGzqXoHKMelPu/NYLTUtyJEZZYDPaoT7Z04+kYy0V7xJO3ZuS0xDetDteDj2pgrao6UK0UNNoz8Pt8lz0LRD5p9Z8kSoUjAMIXJlRx2JEoxiq1SArux1xzbMR6m8DY5Z20KbZNCUn02uc2Sc8SNoCtJKtnPjbvRei0N9pv7m7xxUYWtvtN2fmHFQToGj7Gze7cOPSnjk/R9gdrt8b1PjBeToufpfP8Aomi2M9tuz8zfZ6U774z22bfzN3DiobNAUPYHa7jxT28n6HsDtO6d6DUPyG5+kWFO2M9tv7m+0OKn6DBdfukHV2EcPkqRugqAyYNu08OKsuTdlbRLrgiQPmtBRsEuVeDXUqZEZZbCDuO9eT1Xa3WvUbJVlwx24ryerU1utdDRzS/JHpj1v1D+9y9C+zTDnPfpfF/pebNrwXdccMSfNeg/ZpaZbU/5KXxORyLQmN7Pe9FHVd0N+FBtukm0qmsCb76dIXROtUBAnHLBBsFvYxji97WyGgXnASbpwE5lUPKbldRoVcZfr0qguQcKbjMEnE4qrdJAUW2zbB2P6R5oNvqNuuDnBst3gHPMYqFZdP0HlgbVplzmtIaHtLtpi6DMhZjl5TYbSC9gfNkqgYAuBbXoklkjB11z4PFM3SE42aTRlanTdjWpmWwDfEnHDM4o+ma4dSeBGBbt3u/0vIbZpFppuIpNa40vWFNjQDScHgi6BDpaZIzvdnpjbQH0Kha4uBax2Ocl5x7ke0xUqaKh9ri1U6cYPY8k7g1rPInYdiutI6PvObzYDztxOAO1x3HFVAa3nGvMy0OEjMAsbMftV1SqtJ/FcPSXI6Ng2TtJKGNtdGzq2i3s9VrRF5ojPWGcCZTnW2nHrs/c35rHt5tzLRUc0PJru1jTaXejosLQQ7ZeAw25bYQNJU6HOV2ihTBFGqMKVO40MoXw5uE3rxOtGOI/Lgrmx1jWjX13gl3uA94S03eid7x8VV2CrFMDdZqXwsRn2xrLNUe9wa0PMucQANYZkqcXv5KNa+CHygGuegjwWD06MOvyWl0/yrshcYtNE6xyeDhq7utYzS+mqDhq1WHoPBCS7KQ6Rkbe7WUdrsOsp1rfecbuPRigmQ0Thic+pIh29mq0GZpD3j5ItTNA5NVGmnE6wccNsH/0i1DielCa0jJ7GErk0rlIoef1qivtHO9Czo/yCzNV6srLpKoKbQKJIAgGTjtnJdMo2jkxTSey7ac/rYEYH661R/xar/IP7j8k/wDi1b/65/cd/QpODOr6sf8Aky6DvrtT2n66gqRuk638j+7pRBpK0fyB+8cOKV42FZF+fhl1Pn4hJZasd3gqf+IWj+QP38engpGj7fUBJqU2syDdadaemMkFBo31F+fgvDbajWuc3CGucHHe1pIic8V53UrytTp3Srg1o9txad5aQQfEdixZcunGtHJnls55xPStn9nNuDXvaT6zqMDoeZ8ViwVZaAtly0UyIGsMtuII8FWatEcb+4+g9LMbWslemTiKYqjCZNKXAHgTA61jbbyXbdpnnPX5sRcGrzgdMY7CAOtXVn0nrEH81B3i35qlq6SvMs5ccbtEnAj1arcsMcDsUZqLpnXByVpFjonk22w2yyup1XPNUm/qht1oY55iCZ9Vo61Y8vtJhtWlULg1vp2SctejI/uaFVaM0hzlekTOpTrxIIExSGBI3Eo+kLQxwsz6riGtqF0jabhEHAwMSi5RrQFFt7Kihysa1kXKVUXCCHU3HA3pEsjYdq2NDlhXrWcAWejD2NIuPfTgYECC0jdtUK1aYsjKL3EX2husG1DeIOrgMN6zbvtNslJgZSsrgGtutvV4gDLYVTf/AKEaS7RaWm3W4PvMbcaBgGizVCDGJvPElVlT7R7RZa8WmrUm7IpvpUXCHHBwDXADI4go3JzlgLa+o0May60EAOLiZMYkjoWO+1Uf+awn+S3ufUQTfsE2mro9Ps/2ktDXgUa8km+BYxi66AZ9PnEIGkvtLYQ7/wAe0AGmQb7abAJbdc4STrXcFmrD9pr6TdShREkPJDqol0CXGXHHAKTavtdq2hjqD6TLtVppG7UdMPF0xO2Ci2mu/wCzKNM0dn09ajLGWVtP0bAH164Oo0CNWkCSSANys3WllaxVLPXN5znBz7ssa7I6uMjEKhFtl9PjSHdTVWzTQpvl2LRSDiJz1VFaKVZEr6Eso0jWohl6lzNOpSBe+WG/zbwXB2tJM45KPpzQdFjCWMg4/mcdmGBO9XFHlJYr17mmB926X3pfAN66XOxInGOCJV0zZKmDmiOInwV3jT8oWKa8Hm1pqtFlI1hXvjWvBuqGguHNjFplwxmDiFXUaT6dR7XulzHXHCbwneHdS3+mrHYWNGqRjeaGOeMcJN0mN2xYC3WiHPIIM1HGIAhskjAdLkJJLSJyu7ZastRa2QC7g2CemCVqabpaDvAPcsXY6t5oWypnVb7o8AuafVF4OxSVyYSuUyx5xWK0mjvwafurLVHLS6Od6Kn7vmunItHJgf3Mljy8kQefmFHDvrqRb437fMKB2IIB9dRTwPrqCAK43jtG4pfvLfaHaNwQo1okTj9b3Ko5Ru9EANrx4FWP3ls+s39zd54pgqU3OabzHFjg8NkOkjYRuRhp2Lk3Fo6vZAWsc8SKUuImJcKbruMH84aY3ArFBbx4vNdO1pHRIOSztPk/P5j2BWxyUezmzQbaopUWzPh7TucPELTWPka12bndw8lfWPkJQEEtJ6S492So8q6IrFJdku1aUDKhxx+7VI6rkd66lpWk5tANe0wxgOORa+iSOzwPFWlm5MU4i6OoAeCmWzRVOlRdUc3UZDnEAEhrXAkxmcshvUVFs6OSM/om0uqh1w3G06jzzkwTLLpYwEbQZJ6ISGvRBh1JrwNri8uHEOvTKqHaaa1pbfbJJJhw9ZxknfmVEfpIHa3tCm1LwXjx8k7TrGcy7m70OAa4F03ZcBLXHNpwwOI3kK50LyHs5o03Osxe5zGuLnOcZkTMXgB2LKG2NfLL7dYEGXCBIic17HobTNP7oyo51MUmUw0VASGuFMXHOE5CWmN8SunBick90c+aSTXkyGidDijpCqKVIMBs1M3GiB+JExxLVgeXD3PttUOIN2AI2AD1fret3pflqKlZ79H0a1ao+iKN8Unc20Ne515sAlx1oxgYbVkqHIis6u0WmoKLqrXOJcL7g6cGvAIAJ6cNu5VeOnpkeXJVRc8i9HttFlvPpMqkPLSXDWyaReO2Zldy00LTZSoupUeZffILmzjFKocMf6ZyQLPYbdoqqXUG8/SIg3Wkte0ZX2NkscOvpKtLXyzo2sUmVmGzvbVDnCoCGXTSqsMOjfUGaKxpdumDnol0arxzJNN8NpgOw283A244qht/OYkscG8zdJMYODY7JGa9AoWxha0EtkNGRBBwGIO0INvosqU3MkC8CJ6Vpfp9aY6zPyjz3Rdga6iOdBD9utjkMe9RK9hio5rXYBjXAkSZcXCMCPZ716HaqLT+UEdR8Qs/brPSDi64QSADgCNWYjd6xS/RoKy2YDTdR4IBccjkTwVXK1Ok6NF1WXNdduYDWGtex7oVbUstC8IvhsGYcCQZwOIyiUFSVE5Jt2RbFbA3Pu+S9AouljfdHgFh3WGh7Tx0gLa0PUbHst8AoZa8F8N+R8pE0lcoHSealWtj0U17GuJIJ3Eb43KqK0WjfwmdHmuzI2lo4MSUnsD/AAVn9XanDQtPj2qYSnSocpezq4R9ERuhKW49pRW6Epez3nd0qQ12KeHfXUEOUvYyhD0AGhKXs95+aJY7EynJYIJEHfGcIwf5+IQ6ta6wnc3yQtvVjcYrdHWW1B+MYl5a0DGIvDPjBJKsbNZRKo9AUgWXsJLjIxB26wOW2I4LRUCU01ukRi21bLiw0QFZ0nAKosxU2nUVIrQkmXFGtwUu6KjHU3nVe0scMBLXAgjsJVGyuptnqAzedEDDAmTuwyXRBEZM8w5QaDqWd/3a0Ac6wejcYu2ijOo5j8i4YiOAGYxz/MC9d5twdugz2Zr3V1GhaKfNWtrKlPGGubi0kZsqDWYcsjjGMrzvS/J2gzStGz0n2g0KjchVAeJvksa4D1dVuYnDbszhvQttGe0Vo59eoaFnZNR4xIwFNg9ZzvrvIWq5R6ap2c2azPY51Ci0FzMPSXWkU72OOsLxGXStdT0RSstO7Qoc2w567Xued7nxePXks5prRVKs++9kkYCYJjdMCUeFIbbIh+1sDAUXXRkAWt+arbf9pPOVGPFGLk4F7TM9DVZWfQlL8tJg4nZ3K3ochazxebQDmb2FuI4StKTaphSa8mTb9opkl1N2JnCoI+FGtHKlten+FULZxBLXjDbBWotGg7G0RUo2mk7+s0XtPaGlSbBbrNiyrZ7MacQHfc6RceLjTeHA8QSpt3ob7uzD8ndKEh1Nhdda4lgcMWsJwEyds4LQ07c/aVFtWhqFKq51Atuu2APF0bofj4p4cNyyQy62T22gpHPnaonOJDW4qlgoW0WNjsS0TvyPRgqy06GYcsFONVCfXSumaijtOhTsV/RwY0f0juAUV9RSGvwHQufIqK4+xxKVDlco0WPOlc2atVawAUnEAZzgdu5U4E4BXz74cwNi6BBBIF7fA4BdWT0efi8sTnqxypdrkl+v/LaOlw+ak2kG6bsAxEnCN5noT7LeDBegkDMGQTsM9ijeukdSjurZHAtHsM/eP+yW7afZp/uHzRdHMN0gvDtY4wRGOsMeMp9Gm41XOvYEDUg4CNXGelZv+AqPW2BFO05+iHX1p9kpPvTVcDA1WtGF7YSYxRdIUrzmAPLYdhhN58TGe7YiucGiTjiBllJAnvQsZR35+QllZBAA25DecdnEyrahxQNF0g29VccKeXF2wd8dacLVMneZ7UDS9FgypH+lIp1FWU643lHp11WLJNFu2ImRjs2+KtdEmzz6ZzyIybdGO3ErLi0J33sDp6V0JknE02meU+j7PTL+YqEDCTUgknIACZXk2ltJVbRbRaaFGo0SHUW6ztWkRtGcnOPaKstJ21tqqNpf/HTqXqh9otBAYwZnMyVNqW4F5ndu7gi2Ko2StF8qWWkuAa5jmgEtdEwc4Izg4bNik1qqy1rc5lbnqeLiLr2k4vGGR34DsCsqb6j6XOXCG7ZiW4xiJlTlP0VjHwzQ6I5WVrO1zKT7rXGSLrTjlIJEjBSq+kKdV15zqV7N14Ol2+S0weuFjH1z0fIoRtBUuZTgj1SroHR1SnItDKb49a49rf2lxHesRbbPTpvhlS+N7RHmVR/eTvXfeFuZlCvJfaNZSdUAqvc1hzcGhzh1E4rW2nkBTqUr9jtLKzgJuG61x4DHA8COtecstjhkSOgrU8m+WNCzmalEufEFzrtQRwa6I7Uyl7FlF+CgrOLSQcCDBG4jOUI1lrOV2kbBa287QdzdYCDT5jm2v4kgkXlhnVFroK2ibzya+ooJqldzy3IBIfUUukYaI3DwVO5WdJ+qOgeCnN2NDsNK5CvJFMqYuxfiNnfPZirSo0mq0gkACZgXdxE7yFStzwz2K1Zo18esQfrbK6Z92cGO6pIlW0l1NwbicoEYjaMckak4BrWzPHDZ0KANGOJxcY2ZZozdEnDWdhxUtVVnQnK7oNYm3GEEmSSTLrwGO/oRKDWtqOfJk/1E92xMboeZxOPE9mARhokCDuy9aBswlK2vY6Uta6A2qiypdL/ynHPLONyl0TfcGt27+5NfoUNEmMeM9uKY21tohzgRMHdt+eSF2NtbZO0pbm320GEXaYvOO9xyy3Z9fBCY/GJxWQ+8uv351iZnic1ZWfSctJOwT8lWUGiEciZpW1Cjtqb1TaNtJNNpMkxn1lTW1OKKQ92ThVSPqqLfQnVoVE6BQtfEzlG5Rg8kpz6kpjVGUtjJBqfFNqFJfXOesxxpK6UkpFMFjpSSmykvIWBsfeXFyFK68jYLJVC6SA5xbxzA4lWFv0axrbza1OoY/I9s/tMFUkrryNgseXIT38UpcotfgshWyZRdeN3erMMgAbgs9Y7UGOkiR4cQrqlaJEgy367EZIbG0GvLk2ZySIFTFtcQQRmMQrBuk3wCZ6Rdz/aq5WVi9QdJXROqs8/G3dJgTpap7XcPkm/xOp7Z8PBR6w1j0lNTcV6A5y9kk6Sf7R7XfNM++PnM9pPiUFctxQOTJlE3myX9UA9CFaKxIAOxFsNjDwSTAmFJttiYKeGYyO13DvSWlKitNxsqUQmGxvM9Qy70SnYySguOPDyT3YnRd6OrQwNVi2oqSyPyVmHqDdM6IskmsmGogGouD0jbY9hLy6Uy8uDkprH3lwcmErpRRrCXl0oZcuvIs1jiUhKZ1/JKSloFiEY5pjnFc96GayZIUT7wu51Dq1BuUc9idIDZOvgpjnx0KIKpCIbWVuILB1gkoWtzDLT1bCm1KkqOXKiWhG/RorHpBrxnBGYJ8N4SLNkrkOA31RFNslpa1sE71CSKrVkIyofVdJJ3lMSpETWcuSrlgWS7JVugiYkjGJ7MUapUYDecS93h5BVy6Ujj5HU/BIqWokQMN8buJUZOJ+guYMU1UgXbJdGrEKZTrmFDo05KO2nx8lGVFo2FcJOOxEFbghwnUykHDNqJOd7kw5oeZMoUYV1d0jDD6zCM2ruQgErGALaMEdUxSGpuSOKETCxh5rb0x1XikqILgmSA2Ka31sTHPQ78pzhgnoSwb66Zz6bUEIaekJYfnF3OIMrpRo1hHFDJXJFgHLly5YB//9k="/>
          <p:cNvSpPr>
            <a:spLocks noChangeAspect="1" noChangeArrowheads="1"/>
          </p:cNvSpPr>
          <p:nvPr/>
        </p:nvSpPr>
        <p:spPr bwMode="auto">
          <a:xfrm>
            <a:off x="63500" y="-954088"/>
            <a:ext cx="2343150" cy="1952626"/>
          </a:xfrm>
          <a:prstGeom prst="rect">
            <a:avLst/>
          </a:prstGeom>
          <a:noFill/>
        </p:spPr>
        <p:txBody>
          <a:bodyPr vert="horz" wrap="square" lIns="91440" tIns="45720" rIns="91440" bIns="45720" numCol="1" anchor="t" anchorCtr="0" compatLnSpc="1">
            <a:prstTxWarp prst="textNoShape">
              <a:avLst/>
            </a:prstTxWarp>
          </a:bodyPr>
          <a:lstStyle/>
          <a:p>
            <a:endParaRPr lang="de-DE"/>
          </a:p>
        </p:txBody>
      </p:sp>
      <p:pic>
        <p:nvPicPr>
          <p:cNvPr id="24586" name="Picture 10" descr="http://www.bayreuth.de/images/Tourismus/Jean-Paul-Museum.klein.jpg"/>
          <p:cNvPicPr>
            <a:picLocks noChangeAspect="1" noChangeArrowheads="1"/>
          </p:cNvPicPr>
          <p:nvPr/>
        </p:nvPicPr>
        <p:blipFill>
          <a:blip r:embed="rId4" cstate="print"/>
          <a:srcRect/>
          <a:stretch>
            <a:fillRect/>
          </a:stretch>
        </p:blipFill>
        <p:spPr bwMode="auto">
          <a:xfrm>
            <a:off x="6156176" y="836712"/>
            <a:ext cx="2987824" cy="2498907"/>
          </a:xfrm>
          <a:prstGeom prst="rect">
            <a:avLst/>
          </a:prstGeom>
          <a:noFill/>
        </p:spPr>
      </p:pic>
      <p:sp>
        <p:nvSpPr>
          <p:cNvPr id="10" name="Textfeld 9"/>
          <p:cNvSpPr txBox="1"/>
          <p:nvPr/>
        </p:nvSpPr>
        <p:spPr>
          <a:xfrm>
            <a:off x="6876256" y="3501008"/>
            <a:ext cx="3131840" cy="646331"/>
          </a:xfrm>
          <a:prstGeom prst="rect">
            <a:avLst/>
          </a:prstGeom>
          <a:noFill/>
        </p:spPr>
        <p:txBody>
          <a:bodyPr wrap="square" rtlCol="0">
            <a:spAutoFit/>
          </a:bodyPr>
          <a:lstStyle/>
          <a:p>
            <a:r>
              <a:rPr lang="de-DE" dirty="0" smtClean="0"/>
              <a:t>Jean-Paul-Museum </a:t>
            </a:r>
          </a:p>
          <a:p>
            <a:r>
              <a:rPr lang="de-DE" dirty="0" smtClean="0"/>
              <a:t>Bayreuth</a:t>
            </a:r>
            <a:endParaRPr lang="de-DE" dirty="0"/>
          </a:p>
        </p:txBody>
      </p:sp>
      <p:pic>
        <p:nvPicPr>
          <p:cNvPr id="24588" name="Picture 12" descr="http://kulturreise-ideen.de/uploads/projects/image_2032.jpg"/>
          <p:cNvPicPr>
            <a:picLocks noChangeAspect="1" noChangeArrowheads="1"/>
          </p:cNvPicPr>
          <p:nvPr/>
        </p:nvPicPr>
        <p:blipFill>
          <a:blip r:embed="rId5" cstate="print"/>
          <a:srcRect/>
          <a:stretch>
            <a:fillRect/>
          </a:stretch>
        </p:blipFill>
        <p:spPr bwMode="auto">
          <a:xfrm>
            <a:off x="6462031" y="4149080"/>
            <a:ext cx="2681969" cy="1795961"/>
          </a:xfrm>
          <a:prstGeom prst="rect">
            <a:avLst/>
          </a:prstGeom>
          <a:noFill/>
        </p:spPr>
      </p:pic>
      <p:sp>
        <p:nvSpPr>
          <p:cNvPr id="12" name="Textfeld 11"/>
          <p:cNvSpPr txBox="1"/>
          <p:nvPr/>
        </p:nvSpPr>
        <p:spPr>
          <a:xfrm>
            <a:off x="6372200" y="5949280"/>
            <a:ext cx="3491880" cy="646331"/>
          </a:xfrm>
          <a:prstGeom prst="rect">
            <a:avLst/>
          </a:prstGeom>
          <a:noFill/>
        </p:spPr>
        <p:txBody>
          <a:bodyPr wrap="square" rtlCol="0">
            <a:spAutoFit/>
          </a:bodyPr>
          <a:lstStyle/>
          <a:p>
            <a:r>
              <a:rPr lang="de-DE" dirty="0" smtClean="0"/>
              <a:t>Dichterstube in der </a:t>
            </a:r>
          </a:p>
          <a:p>
            <a:r>
              <a:rPr lang="de-DE" dirty="0" err="1" smtClean="0"/>
              <a:t>Rollwenzelei</a:t>
            </a:r>
            <a:endParaRPr lang="de-DE" dirty="0"/>
          </a:p>
        </p:txBody>
      </p:sp>
      <p:pic>
        <p:nvPicPr>
          <p:cNvPr id="24590" name="Picture 14" descr="http://www.wanderangebote-bayern.de/bilder/landkarte_original.jpg"/>
          <p:cNvPicPr>
            <a:picLocks noChangeAspect="1" noChangeArrowheads="1"/>
          </p:cNvPicPr>
          <p:nvPr/>
        </p:nvPicPr>
        <p:blipFill>
          <a:blip r:embed="rId6" cstate="print"/>
          <a:srcRect/>
          <a:stretch>
            <a:fillRect/>
          </a:stretch>
        </p:blipFill>
        <p:spPr bwMode="auto">
          <a:xfrm>
            <a:off x="2627784" y="2276872"/>
            <a:ext cx="3964310" cy="2637052"/>
          </a:xfrm>
          <a:prstGeom prst="rect">
            <a:avLst/>
          </a:prstGeom>
          <a:noFill/>
        </p:spPr>
      </p:pic>
      <p:sp>
        <p:nvSpPr>
          <p:cNvPr id="14" name="Textfeld 13"/>
          <p:cNvSpPr txBox="1"/>
          <p:nvPr/>
        </p:nvSpPr>
        <p:spPr>
          <a:xfrm>
            <a:off x="2915816" y="5085184"/>
            <a:ext cx="3096344" cy="369332"/>
          </a:xfrm>
          <a:prstGeom prst="rect">
            <a:avLst/>
          </a:prstGeom>
          <a:noFill/>
        </p:spPr>
        <p:txBody>
          <a:bodyPr wrap="square" rtlCol="0">
            <a:spAutoFit/>
          </a:bodyPr>
          <a:lstStyle/>
          <a:p>
            <a:r>
              <a:rPr lang="de-DE" dirty="0" smtClean="0"/>
              <a:t>Jean-Paul-Weg</a:t>
            </a:r>
            <a:endParaRPr lang="de-DE" dirty="0"/>
          </a:p>
        </p:txBody>
      </p:sp>
      <p:sp>
        <p:nvSpPr>
          <p:cNvPr id="15" name="Textfeld 14"/>
          <p:cNvSpPr txBox="1"/>
          <p:nvPr/>
        </p:nvSpPr>
        <p:spPr>
          <a:xfrm>
            <a:off x="2555776" y="980728"/>
            <a:ext cx="3528392" cy="1200329"/>
          </a:xfrm>
          <a:prstGeom prst="rect">
            <a:avLst/>
          </a:prstGeom>
          <a:noFill/>
        </p:spPr>
        <p:txBody>
          <a:bodyPr wrap="square" rtlCol="0">
            <a:spAutoFit/>
          </a:bodyPr>
          <a:lstStyle/>
          <a:p>
            <a:r>
              <a:rPr lang="de-DE" sz="3600" b="1" dirty="0" smtClean="0">
                <a:solidFill>
                  <a:schemeClr val="bg2">
                    <a:lumMod val="75000"/>
                  </a:schemeClr>
                </a:solidFill>
              </a:rPr>
              <a:t>Gedenkstätten und Museen</a:t>
            </a:r>
            <a:endParaRPr lang="de-DE" sz="3600" b="1" dirty="0">
              <a:solidFill>
                <a:schemeClr val="bg2">
                  <a:lumMod val="75000"/>
                </a:schemeClr>
              </a:solidFill>
            </a:endParaRPr>
          </a:p>
        </p:txBody>
      </p:sp>
      <p:pic>
        <p:nvPicPr>
          <p:cNvPr id="16" name="Grafik 15" descr="Klecks_Jean_Paul_250.jpg"/>
          <p:cNvPicPr>
            <a:picLocks noChangeAspect="1"/>
          </p:cNvPicPr>
          <p:nvPr/>
        </p:nvPicPr>
        <p:blipFill>
          <a:blip r:embed="rId7" cstate="print"/>
          <a:stretch>
            <a:fillRect/>
          </a:stretch>
        </p:blipFill>
        <p:spPr>
          <a:xfrm>
            <a:off x="8529407" y="6006428"/>
            <a:ext cx="614593" cy="851572"/>
          </a:xfrm>
          <a:prstGeom prst="rect">
            <a:avLst/>
          </a:prstGeom>
        </p:spPr>
      </p:pic>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rot="10800000" flipV="1">
            <a:off x="467544" y="476672"/>
            <a:ext cx="8229600" cy="274638"/>
          </a:xfrm>
        </p:spPr>
        <p:txBody>
          <a:bodyPr>
            <a:normAutofit fontScale="90000"/>
          </a:bodyPr>
          <a:lstStyle/>
          <a:p>
            <a:r>
              <a:rPr lang="de-DE" b="1" dirty="0" smtClean="0">
                <a:effectLst>
                  <a:outerShdw blurRad="38100" dist="38100" dir="2700000" algn="tl">
                    <a:srgbClr val="000000">
                      <a:alpha val="43137"/>
                    </a:srgbClr>
                  </a:outerShdw>
                </a:effectLst>
                <a:latin typeface="+mn-lt"/>
              </a:rPr>
              <a:t>Jean Paul 2013 </a:t>
            </a:r>
            <a:r>
              <a:rPr lang="de-DE" b="1" dirty="0" err="1" smtClean="0">
                <a:effectLst>
                  <a:outerShdw blurRad="38100" dist="38100" dir="2700000" algn="tl">
                    <a:srgbClr val="000000">
                      <a:alpha val="43137"/>
                    </a:srgbClr>
                  </a:outerShdw>
                </a:effectLst>
                <a:latin typeface="+mn-lt"/>
              </a:rPr>
              <a:t>e.V</a:t>
            </a:r>
            <a:r>
              <a:rPr lang="de-DE" b="1" dirty="0" smtClean="0">
                <a:effectLst>
                  <a:outerShdw blurRad="38100" dist="38100" dir="2700000" algn="tl">
                    <a:srgbClr val="000000">
                      <a:alpha val="43137"/>
                    </a:srgbClr>
                  </a:outerShdw>
                </a:effectLst>
              </a:rPr>
              <a:t/>
            </a:r>
            <a:br>
              <a:rPr lang="de-DE" b="1" dirty="0" smtClean="0">
                <a:effectLst>
                  <a:outerShdw blurRad="38100" dist="38100" dir="2700000" algn="tl">
                    <a:srgbClr val="000000">
                      <a:alpha val="43137"/>
                    </a:srgbClr>
                  </a:outerShdw>
                </a:effectLst>
              </a:rPr>
            </a:br>
            <a:endParaRPr lang="de-DE" dirty="0"/>
          </a:p>
        </p:txBody>
      </p:sp>
      <p:sp>
        <p:nvSpPr>
          <p:cNvPr id="3" name="Inhaltsplatzhalter 2"/>
          <p:cNvSpPr>
            <a:spLocks noGrp="1"/>
          </p:cNvSpPr>
          <p:nvPr>
            <p:ph idx="1"/>
          </p:nvPr>
        </p:nvSpPr>
        <p:spPr>
          <a:xfrm>
            <a:off x="395536" y="764704"/>
            <a:ext cx="6876256" cy="5649491"/>
          </a:xfrm>
        </p:spPr>
        <p:txBody>
          <a:bodyPr>
            <a:normAutofit lnSpcReduction="10000"/>
          </a:bodyPr>
          <a:lstStyle/>
          <a:p>
            <a:pPr>
              <a:buNone/>
            </a:pPr>
            <a:r>
              <a:rPr lang="de-DE" sz="2800" dirty="0" smtClean="0"/>
              <a:t>Geschäftsführerin: </a:t>
            </a:r>
          </a:p>
          <a:p>
            <a:pPr>
              <a:buNone/>
            </a:pPr>
            <a:r>
              <a:rPr lang="de-DE" sz="2800" dirty="0" smtClean="0"/>
              <a:t>Frau Julia Knapp</a:t>
            </a:r>
          </a:p>
          <a:p>
            <a:pPr>
              <a:buNone/>
            </a:pPr>
            <a:r>
              <a:rPr lang="de-DE" sz="2800" dirty="0" smtClean="0"/>
              <a:t>Wahnfriedstraße 1</a:t>
            </a:r>
          </a:p>
          <a:p>
            <a:pPr>
              <a:buNone/>
            </a:pPr>
            <a:r>
              <a:rPr lang="de-DE" sz="2800" dirty="0" smtClean="0"/>
              <a:t>D – 95444 Bayreuth</a:t>
            </a:r>
          </a:p>
          <a:p>
            <a:pPr>
              <a:buNone/>
            </a:pPr>
            <a:r>
              <a:rPr lang="de-DE" sz="2800" dirty="0" smtClean="0"/>
              <a:t>Telefon:+49 (0)921–507 096 63</a:t>
            </a:r>
          </a:p>
          <a:p>
            <a:pPr>
              <a:buNone/>
            </a:pPr>
            <a:r>
              <a:rPr lang="de-DE" sz="2800" dirty="0" smtClean="0"/>
              <a:t>Fax:+49 (0)921–507 096 95</a:t>
            </a:r>
          </a:p>
          <a:p>
            <a:pPr>
              <a:buNone/>
            </a:pPr>
            <a:r>
              <a:rPr lang="de-DE" sz="2800" dirty="0" smtClean="0"/>
              <a:t>E-Mail: </a:t>
            </a:r>
            <a:r>
              <a:rPr lang="de-DE" sz="2800" dirty="0" smtClean="0">
                <a:solidFill>
                  <a:schemeClr val="tx2"/>
                </a:solidFill>
              </a:rPr>
              <a:t>info@jean-paul-2013.de</a:t>
            </a:r>
          </a:p>
          <a:p>
            <a:pPr>
              <a:buNone/>
            </a:pPr>
            <a:r>
              <a:rPr lang="de-DE" sz="2800" b="1" dirty="0" smtClean="0">
                <a:solidFill>
                  <a:schemeClr val="tx2"/>
                </a:solidFill>
              </a:rPr>
              <a:t>www.jean-paul-2013.de</a:t>
            </a:r>
          </a:p>
          <a:p>
            <a:pPr>
              <a:buNone/>
            </a:pPr>
            <a:r>
              <a:rPr lang="de-DE" sz="2800" b="1" dirty="0" smtClean="0">
                <a:solidFill>
                  <a:schemeClr val="tx2"/>
                </a:solidFill>
              </a:rPr>
              <a:t>www.facebook.com/jeanpaul2013</a:t>
            </a:r>
            <a:endParaRPr lang="de-DE" sz="2800" dirty="0" smtClean="0">
              <a:solidFill>
                <a:schemeClr val="tx2"/>
              </a:solidFill>
            </a:endParaRPr>
          </a:p>
          <a:p>
            <a:pPr>
              <a:buNone/>
            </a:pPr>
            <a:endParaRPr lang="de-DE" sz="2000" dirty="0" smtClean="0">
              <a:solidFill>
                <a:schemeClr val="tx2"/>
              </a:solidFill>
            </a:endParaRPr>
          </a:p>
          <a:p>
            <a:pPr>
              <a:buNone/>
            </a:pPr>
            <a:r>
              <a:rPr lang="de-DE" sz="2000" dirty="0" smtClean="0">
                <a:solidFill>
                  <a:schemeClr val="tx2"/>
                </a:solidFill>
              </a:rPr>
              <a:t>PS: Diese Angaben beziehen sich auf das</a:t>
            </a:r>
          </a:p>
          <a:p>
            <a:pPr>
              <a:buNone/>
            </a:pPr>
            <a:r>
              <a:rPr lang="de-DE" sz="2000" dirty="0" smtClean="0">
                <a:solidFill>
                  <a:schemeClr val="tx2"/>
                </a:solidFill>
              </a:rPr>
              <a:t>Jubiläumsjahr 2013. Die Präsentation wurde</a:t>
            </a:r>
          </a:p>
          <a:p>
            <a:pPr>
              <a:buNone/>
            </a:pPr>
            <a:r>
              <a:rPr lang="de-DE" sz="2000">
                <a:solidFill>
                  <a:schemeClr val="tx2"/>
                </a:solidFill>
              </a:rPr>
              <a:t>von Constanze </a:t>
            </a:r>
            <a:r>
              <a:rPr lang="de-DE" sz="2000" dirty="0" smtClean="0">
                <a:solidFill>
                  <a:schemeClr val="tx2"/>
                </a:solidFill>
              </a:rPr>
              <a:t>Lörner erarbeitet. </a:t>
            </a:r>
            <a:endParaRPr lang="de-DE" sz="2000" dirty="0"/>
          </a:p>
          <a:p>
            <a:pPr>
              <a:buNone/>
            </a:pPr>
            <a:endParaRPr lang="de-DE" dirty="0"/>
          </a:p>
        </p:txBody>
      </p:sp>
      <p:pic>
        <p:nvPicPr>
          <p:cNvPr id="4" name="Grafik 3" descr="jp_250.jpg"/>
          <p:cNvPicPr>
            <a:picLocks noChangeAspect="1"/>
          </p:cNvPicPr>
          <p:nvPr/>
        </p:nvPicPr>
        <p:blipFill>
          <a:blip r:embed="rId2" cstate="print"/>
          <a:stretch>
            <a:fillRect/>
          </a:stretch>
        </p:blipFill>
        <p:spPr>
          <a:xfrm>
            <a:off x="3707904" y="908720"/>
            <a:ext cx="1800200" cy="1800200"/>
          </a:xfrm>
          <a:prstGeom prst="rect">
            <a:avLst/>
          </a:prstGeom>
        </p:spPr>
      </p:pic>
      <p:pic>
        <p:nvPicPr>
          <p:cNvPr id="2049" name="Picture 1"/>
          <p:cNvPicPr>
            <a:picLocks noChangeAspect="1" noChangeArrowheads="1"/>
          </p:cNvPicPr>
          <p:nvPr/>
        </p:nvPicPr>
        <p:blipFill>
          <a:blip r:embed="rId3" cstate="print"/>
          <a:srcRect l="19559" t="15980" r="17688" b="7161"/>
          <a:stretch>
            <a:fillRect/>
          </a:stretch>
        </p:blipFill>
        <p:spPr bwMode="auto">
          <a:xfrm rot="5400000">
            <a:off x="6185715" y="1611038"/>
            <a:ext cx="3444578" cy="2471991"/>
          </a:xfrm>
          <a:prstGeom prst="rect">
            <a:avLst/>
          </a:prstGeom>
          <a:noFill/>
          <a:ln w="9525">
            <a:noFill/>
            <a:miter lim="800000"/>
            <a:headEnd/>
            <a:tailEnd/>
          </a:ln>
        </p:spPr>
      </p:pic>
      <p:sp>
        <p:nvSpPr>
          <p:cNvPr id="6" name="Textfeld 5"/>
          <p:cNvSpPr txBox="1"/>
          <p:nvPr/>
        </p:nvSpPr>
        <p:spPr>
          <a:xfrm>
            <a:off x="6300192" y="4725144"/>
            <a:ext cx="2843808" cy="1754326"/>
          </a:xfrm>
          <a:prstGeom prst="rect">
            <a:avLst/>
          </a:prstGeom>
          <a:noFill/>
        </p:spPr>
        <p:txBody>
          <a:bodyPr wrap="square" rtlCol="0">
            <a:spAutoFit/>
          </a:bodyPr>
          <a:lstStyle/>
          <a:p>
            <a:r>
              <a:rPr lang="de-DE" dirty="0" smtClean="0"/>
              <a:t>Den Flyer „Wer ist Jean Paul?“ gibt es in zwei Varianten: für Jugendliche und für Erwachsene. Er  ist über das Projektbüro oder die Homepage erhältlich.</a:t>
            </a:r>
            <a:endParaRPr lang="de-DE" dirty="0"/>
          </a:p>
        </p:txBody>
      </p:sp>
    </p:spTree>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Quellenangaben</a:t>
            </a:r>
            <a:endParaRPr lang="de-DE" dirty="0"/>
          </a:p>
        </p:txBody>
      </p:sp>
      <p:sp>
        <p:nvSpPr>
          <p:cNvPr id="3" name="Inhaltsplatzhalter 2"/>
          <p:cNvSpPr>
            <a:spLocks noGrp="1"/>
          </p:cNvSpPr>
          <p:nvPr>
            <p:ph idx="1"/>
          </p:nvPr>
        </p:nvSpPr>
        <p:spPr/>
        <p:txBody>
          <a:bodyPr>
            <a:normAutofit fontScale="70000" lnSpcReduction="20000"/>
          </a:bodyPr>
          <a:lstStyle/>
          <a:p>
            <a:r>
              <a:rPr lang="de-DE" sz="2000" dirty="0" smtClean="0"/>
              <a:t>Folie 2: Kaiser, Herbert (Hrsg.): Es ist traurig, wenn man nichts behält als den Kopf“. Jean Paul zum Vergnügen, Stuttgart 1996, S. 36.</a:t>
            </a:r>
          </a:p>
          <a:p>
            <a:r>
              <a:rPr lang="de-DE" sz="2000" dirty="0" smtClean="0"/>
              <a:t>Folie 3: Jean Paul: </a:t>
            </a:r>
            <a:r>
              <a:rPr lang="de-DE" sz="2000" dirty="0" err="1" smtClean="0"/>
              <a:t>Selberlebensbeschreibung</a:t>
            </a:r>
            <a:r>
              <a:rPr lang="de-DE" sz="2000" dirty="0" smtClean="0"/>
              <a:t>, Bremen 2011, S. 5.</a:t>
            </a:r>
          </a:p>
          <a:p>
            <a:r>
              <a:rPr lang="de-DE" sz="2000" dirty="0" smtClean="0"/>
              <a:t>Folie 5: Schrenk, Hermann/Glaser, Johann: Jean Paul – Johann Paul Friedrich Richter. Auf den Spuren der Dichter und Denker durch Franken, Gunzenhausen 2007, S. 25.</a:t>
            </a:r>
          </a:p>
          <a:p>
            <a:r>
              <a:rPr lang="de-DE" sz="2000" dirty="0" smtClean="0"/>
              <a:t>Folie 6: Richter, Dieter: Jean Paul. Eine Reisebiographie, Berlin 2012, S. 21.</a:t>
            </a:r>
          </a:p>
          <a:p>
            <a:r>
              <a:rPr lang="de-DE" sz="2000" dirty="0" smtClean="0"/>
              <a:t>Folie 7: </a:t>
            </a:r>
            <a:r>
              <a:rPr lang="de-DE" sz="2000" dirty="0" smtClean="0">
                <a:hlinkClick r:id="rId2"/>
              </a:rPr>
              <a:t>http://www.jean-paul-gymnasium.de/unsere-schule/schulprofil/traditionsreich.html</a:t>
            </a:r>
            <a:r>
              <a:rPr lang="de-DE" sz="2000" dirty="0" smtClean="0"/>
              <a:t> (15.2.2013).</a:t>
            </a:r>
          </a:p>
          <a:p>
            <a:r>
              <a:rPr lang="de-DE" sz="2000" dirty="0" smtClean="0"/>
              <a:t>Folie 8: Richter: Jean Paul, S. 26.</a:t>
            </a:r>
          </a:p>
          <a:p>
            <a:r>
              <a:rPr lang="de-DE" sz="2000" dirty="0" smtClean="0"/>
              <a:t>Folie  9: Miller, Norbert: Jean Paul. Sämtliche Werke, Darmstadt 2000, I,5 (</a:t>
            </a:r>
            <a:r>
              <a:rPr lang="de-DE" sz="2000" dirty="0" err="1" smtClean="0"/>
              <a:t>Levana</a:t>
            </a:r>
            <a:r>
              <a:rPr lang="de-DE" sz="2000" dirty="0" smtClean="0"/>
              <a:t>), S.  844.</a:t>
            </a:r>
          </a:p>
          <a:p>
            <a:r>
              <a:rPr lang="de-DE" sz="2000" dirty="0" smtClean="0"/>
              <a:t>Folie 10: De Bruyn, Günter: Das Leben des Jean Paul Friedrich Richter. Eine Biographie, Frankfurt am Main </a:t>
            </a:r>
            <a:r>
              <a:rPr lang="de-DE" sz="2000" dirty="0" smtClean="0">
                <a:latin typeface="Constantia"/>
              </a:rPr>
              <a:t>⁶</a:t>
            </a:r>
            <a:r>
              <a:rPr lang="de-DE" sz="2000" dirty="0" smtClean="0"/>
              <a:t>2004, S. 127.</a:t>
            </a:r>
          </a:p>
          <a:p>
            <a:r>
              <a:rPr lang="de-DE" sz="2000" dirty="0" smtClean="0"/>
              <a:t>Folie 11: Richter: Jean Paul, S.  39, 41f., 43, 45.</a:t>
            </a:r>
          </a:p>
          <a:p>
            <a:r>
              <a:rPr lang="de-DE" sz="2000" smtClean="0"/>
              <a:t>Folie </a:t>
            </a:r>
            <a:r>
              <a:rPr lang="de-DE" sz="2000" dirty="0" smtClean="0"/>
              <a:t>15: </a:t>
            </a:r>
            <a:r>
              <a:rPr lang="de-DE" sz="2000" dirty="0" smtClean="0">
                <a:hlinkClick r:id="rId3"/>
              </a:rPr>
              <a:t>http://de.wikipedia.org/wiki/Datei:Bayreuth_03.04.07_Maximilianstrasse_9.jpg</a:t>
            </a:r>
            <a:r>
              <a:rPr lang="de-DE" sz="2000" dirty="0" smtClean="0"/>
              <a:t> (5.3.2013)</a:t>
            </a:r>
          </a:p>
          <a:p>
            <a:r>
              <a:rPr lang="de-DE" sz="2000" dirty="0" smtClean="0"/>
              <a:t>Folie 17: Hörner, Wolfgang (Hrsg.): Bier, Bier, Bier wie es auch komme. Jean Paul und das Bier, Hannover 2006, S. 81, http://www.jeanpaulstube.de/rollwenzelei.html.</a:t>
            </a:r>
          </a:p>
          <a:p>
            <a:r>
              <a:rPr lang="de-DE" sz="2000" dirty="0" smtClean="0"/>
              <a:t>Folie 18:  Schrenk/Glaser: Jean Paul, S. 83.</a:t>
            </a:r>
          </a:p>
          <a:p>
            <a:r>
              <a:rPr lang="de-DE" sz="2000" dirty="0" smtClean="0"/>
              <a:t>Folie 19: De Bruyn: Jean Paul, S. 368.</a:t>
            </a:r>
          </a:p>
          <a:p>
            <a:r>
              <a:rPr lang="de-DE" sz="2000" dirty="0" smtClean="0"/>
              <a:t>Folie 21: </a:t>
            </a:r>
            <a:r>
              <a:rPr lang="de-DE" sz="2000" dirty="0" smtClean="0">
                <a:hlinkClick r:id="rId4"/>
              </a:rPr>
              <a:t>http://www.jean-paul-museum.de/Impressionen/Impressionen.html</a:t>
            </a:r>
            <a:r>
              <a:rPr lang="de-DE" sz="2000" dirty="0" smtClean="0"/>
              <a:t>, </a:t>
            </a:r>
            <a:r>
              <a:rPr lang="de-DE" sz="2000" dirty="0" smtClean="0">
                <a:hlinkClick r:id="rId5"/>
              </a:rPr>
              <a:t>http://www.bayreuth.de/tourismus_kultur_freizeit/tourist_information/museen/jean_paul_museum_309.html</a:t>
            </a:r>
            <a:r>
              <a:rPr lang="de-DE" sz="2000" dirty="0" smtClean="0"/>
              <a:t>, </a:t>
            </a:r>
            <a:r>
              <a:rPr lang="de-DE" sz="2000" dirty="0" smtClean="0">
                <a:hlinkClick r:id="rId6"/>
              </a:rPr>
              <a:t>http://www.jeanpaulstube.de/rollwenzelei.html</a:t>
            </a:r>
            <a:r>
              <a:rPr lang="de-DE" sz="2000" dirty="0" smtClean="0"/>
              <a:t> , http://www.jeanpaul-oberfranken.de/(alle 15.2. 2013).</a:t>
            </a:r>
          </a:p>
          <a:p>
            <a:endParaRPr lang="de-DE" sz="2000" dirty="0"/>
          </a:p>
        </p:txBody>
      </p:sp>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l="11368"/>
          <a:stretch>
            <a:fillRect/>
          </a:stretch>
        </p:blipFill>
        <p:spPr bwMode="auto">
          <a:xfrm>
            <a:off x="251520" y="1412776"/>
            <a:ext cx="4209785" cy="3190308"/>
          </a:xfrm>
          <a:prstGeom prst="rect">
            <a:avLst/>
          </a:prstGeom>
          <a:noFill/>
          <a:ln w="9525">
            <a:noFill/>
            <a:miter lim="800000"/>
            <a:headEnd/>
            <a:tailEnd/>
          </a:ln>
        </p:spPr>
      </p:pic>
      <p:sp>
        <p:nvSpPr>
          <p:cNvPr id="2" name="Titel 1"/>
          <p:cNvSpPr>
            <a:spLocks noGrp="1"/>
          </p:cNvSpPr>
          <p:nvPr>
            <p:ph type="title"/>
          </p:nvPr>
        </p:nvSpPr>
        <p:spPr>
          <a:xfrm>
            <a:off x="457200" y="274638"/>
            <a:ext cx="8229600" cy="562074"/>
          </a:xfrm>
        </p:spPr>
        <p:txBody>
          <a:bodyPr>
            <a:normAutofit fontScale="90000"/>
          </a:bodyPr>
          <a:lstStyle/>
          <a:p>
            <a:r>
              <a:rPr lang="de-DE" dirty="0" smtClean="0"/>
              <a:t>1. </a:t>
            </a:r>
            <a:r>
              <a:rPr lang="de-DE" dirty="0" err="1" smtClean="0"/>
              <a:t>Wunsiedel</a:t>
            </a:r>
            <a:r>
              <a:rPr lang="de-DE" dirty="0" smtClean="0"/>
              <a:t> und </a:t>
            </a:r>
            <a:r>
              <a:rPr lang="de-DE" dirty="0" err="1" smtClean="0"/>
              <a:t>Joditz</a:t>
            </a:r>
            <a:endParaRPr lang="de-DE" dirty="0"/>
          </a:p>
        </p:txBody>
      </p:sp>
      <p:sp>
        <p:nvSpPr>
          <p:cNvPr id="3" name="Inhaltsplatzhalter 2"/>
          <p:cNvSpPr>
            <a:spLocks noGrp="1"/>
          </p:cNvSpPr>
          <p:nvPr>
            <p:ph idx="1"/>
          </p:nvPr>
        </p:nvSpPr>
        <p:spPr>
          <a:xfrm>
            <a:off x="4139952" y="1124744"/>
            <a:ext cx="4546848" cy="5001419"/>
          </a:xfrm>
        </p:spPr>
        <p:txBody>
          <a:bodyPr>
            <a:normAutofit fontScale="92500"/>
          </a:bodyPr>
          <a:lstStyle/>
          <a:p>
            <a:pPr lvl="1">
              <a:buFont typeface="Arial" pitchFamily="34" charset="0"/>
              <a:buChar char="•"/>
            </a:pPr>
            <a:r>
              <a:rPr lang="de-DE" sz="2600" dirty="0" smtClean="0">
                <a:solidFill>
                  <a:schemeClr val="bg2">
                    <a:lumMod val="20000"/>
                    <a:lumOff val="80000"/>
                  </a:schemeClr>
                </a:solidFill>
              </a:rPr>
              <a:t>21.3. 1763</a:t>
            </a:r>
          </a:p>
          <a:p>
            <a:pPr algn="just">
              <a:buNone/>
            </a:pPr>
            <a:r>
              <a:rPr lang="de-DE" sz="2600" dirty="0" smtClean="0">
                <a:solidFill>
                  <a:schemeClr val="bg2">
                    <a:lumMod val="20000"/>
                    <a:lumOff val="80000"/>
                  </a:schemeClr>
                </a:solidFill>
                <a:effectLst>
                  <a:outerShdw blurRad="38100" dist="38100" dir="2700000" algn="tl">
                    <a:srgbClr val="000000">
                      <a:alpha val="43137"/>
                    </a:srgbClr>
                  </a:outerShdw>
                </a:effectLst>
              </a:rPr>
              <a:t>    </a:t>
            </a:r>
            <a:r>
              <a:rPr lang="de-DE" sz="2600" i="1" dirty="0" smtClean="0">
                <a:solidFill>
                  <a:schemeClr val="bg2">
                    <a:lumMod val="20000"/>
                    <a:lumOff val="80000"/>
                  </a:schemeClr>
                </a:solidFill>
                <a:effectLst>
                  <a:outerShdw blurRad="38100" dist="38100" dir="2700000" algn="tl">
                    <a:srgbClr val="000000">
                      <a:alpha val="43137"/>
                    </a:srgbClr>
                  </a:outerShdw>
                </a:effectLst>
              </a:rPr>
              <a:t>„Es war im Jahr 1763, wo der Hubertusberger Friede zur Welt kam und gegenwärtiger Professor der Geschichte von  sich; […] nämlich am 21. März; - und zwar in der frühesten frischesten Tagzeit, nämlich am Morgen um 1 ½  Uhr; was aber alles krönt, war, dass der Anfang seines Lebens zugleich der des damaligen Lenzes war.“</a:t>
            </a:r>
            <a:endParaRPr lang="de-DE" sz="2600" i="1" dirty="0">
              <a:solidFill>
                <a:schemeClr val="bg2">
                  <a:lumMod val="20000"/>
                  <a:lumOff val="80000"/>
                </a:schemeClr>
              </a:solidFill>
              <a:effectLst>
                <a:outerShdw blurRad="38100" dist="38100" dir="2700000" algn="tl">
                  <a:srgbClr val="000000">
                    <a:alpha val="43137"/>
                  </a:srgbClr>
                </a:outerShdw>
              </a:effectLst>
            </a:endParaRPr>
          </a:p>
        </p:txBody>
      </p:sp>
      <p:sp>
        <p:nvSpPr>
          <p:cNvPr id="5" name="Textfeld 4"/>
          <p:cNvSpPr txBox="1"/>
          <p:nvPr/>
        </p:nvSpPr>
        <p:spPr>
          <a:xfrm>
            <a:off x="251520" y="4725144"/>
            <a:ext cx="3384376" cy="677108"/>
          </a:xfrm>
          <a:prstGeom prst="rect">
            <a:avLst/>
          </a:prstGeom>
          <a:noFill/>
        </p:spPr>
        <p:txBody>
          <a:bodyPr wrap="square" rtlCol="0">
            <a:spAutoFit/>
          </a:bodyPr>
          <a:lstStyle/>
          <a:p>
            <a:r>
              <a:rPr lang="de-DE" sz="1900" dirty="0" smtClean="0"/>
              <a:t>Jean Pauls Geburtszimmer  im </a:t>
            </a:r>
            <a:r>
              <a:rPr lang="de-DE" sz="1900" dirty="0" err="1" smtClean="0"/>
              <a:t>Wunsiedler</a:t>
            </a:r>
            <a:r>
              <a:rPr lang="de-DE" sz="1900" dirty="0" smtClean="0"/>
              <a:t> Pfarrhaus</a:t>
            </a:r>
            <a:endParaRPr lang="de-DE" sz="1900" dirty="0"/>
          </a:p>
        </p:txBody>
      </p:sp>
      <p:pic>
        <p:nvPicPr>
          <p:cNvPr id="6" name="Grafik 5" descr="Klecks_Jean_Paul_250.jpg"/>
          <p:cNvPicPr>
            <a:picLocks noChangeAspect="1"/>
          </p:cNvPicPr>
          <p:nvPr/>
        </p:nvPicPr>
        <p:blipFill>
          <a:blip r:embed="rId3" cstate="print"/>
          <a:stretch>
            <a:fillRect/>
          </a:stretch>
        </p:blipFill>
        <p:spPr>
          <a:xfrm>
            <a:off x="8529407" y="6006428"/>
            <a:ext cx="614593" cy="851572"/>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4338"/>
                                        </p:tgtEl>
                                        <p:attrNameLst>
                                          <p:attrName>style.visibility</p:attrName>
                                        </p:attrNameLst>
                                      </p:cBhvr>
                                      <p:to>
                                        <p:strVal val="visible"/>
                                      </p:to>
                                    </p:set>
                                    <p:animEffect transition="in" filter="dissolve">
                                      <p:cBhvr>
                                        <p:cTn id="13" dur="500"/>
                                        <p:tgtEl>
                                          <p:spTgt spid="1433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dissolve">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0"/>
            <a:ext cx="8229600" cy="994122"/>
          </a:xfrm>
        </p:spPr>
        <p:txBody>
          <a:bodyPr/>
          <a:lstStyle/>
          <a:p>
            <a:r>
              <a:rPr lang="de-DE" dirty="0" smtClean="0"/>
              <a:t>1. </a:t>
            </a:r>
            <a:r>
              <a:rPr lang="de-DE" dirty="0" err="1" smtClean="0"/>
              <a:t>Wunsiedel</a:t>
            </a:r>
            <a:r>
              <a:rPr lang="de-DE" dirty="0" smtClean="0"/>
              <a:t> und </a:t>
            </a:r>
            <a:r>
              <a:rPr lang="de-DE" dirty="0" err="1" smtClean="0"/>
              <a:t>Joditz</a:t>
            </a:r>
            <a:endParaRPr lang="de-DE" dirty="0"/>
          </a:p>
        </p:txBody>
      </p:sp>
      <p:sp>
        <p:nvSpPr>
          <p:cNvPr id="3" name="Inhaltsplatzhalter 2"/>
          <p:cNvSpPr>
            <a:spLocks noGrp="1"/>
          </p:cNvSpPr>
          <p:nvPr>
            <p:ph idx="1"/>
          </p:nvPr>
        </p:nvSpPr>
        <p:spPr>
          <a:xfrm>
            <a:off x="457200" y="1340768"/>
            <a:ext cx="8229600" cy="4785395"/>
          </a:xfrm>
        </p:spPr>
        <p:txBody>
          <a:bodyPr/>
          <a:lstStyle/>
          <a:p>
            <a:endParaRPr lang="de-DE" dirty="0"/>
          </a:p>
        </p:txBody>
      </p:sp>
      <p:sp>
        <p:nvSpPr>
          <p:cNvPr id="5" name="Abgerundetes Rechteck 4"/>
          <p:cNvSpPr/>
          <p:nvPr/>
        </p:nvSpPr>
        <p:spPr>
          <a:xfrm>
            <a:off x="611560" y="1340768"/>
            <a:ext cx="2880320" cy="1872208"/>
          </a:xfrm>
          <a:prstGeom prst="roundRect">
            <a:avLst/>
          </a:prstGeom>
          <a:solidFill>
            <a:schemeClr val="tx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bg2">
                    <a:lumMod val="75000"/>
                  </a:schemeClr>
                </a:solidFill>
              </a:rPr>
              <a:t>Johann Christian Christoph Richter</a:t>
            </a:r>
          </a:p>
          <a:p>
            <a:pPr algn="ctr"/>
            <a:r>
              <a:rPr lang="de-DE" sz="2000" dirty="0" smtClean="0">
                <a:solidFill>
                  <a:schemeClr val="bg2">
                    <a:lumMod val="75000"/>
                  </a:schemeClr>
                </a:solidFill>
              </a:rPr>
              <a:t>Lehrer, Pfarrer, Organist</a:t>
            </a:r>
          </a:p>
          <a:p>
            <a:pPr algn="ctr"/>
            <a:r>
              <a:rPr lang="de-DE" sz="2000" dirty="0" smtClean="0">
                <a:solidFill>
                  <a:schemeClr val="bg2">
                    <a:lumMod val="75000"/>
                  </a:schemeClr>
                </a:solidFill>
              </a:rPr>
              <a:t>1727-1779</a:t>
            </a:r>
            <a:endParaRPr lang="de-DE" sz="2000" dirty="0">
              <a:solidFill>
                <a:schemeClr val="bg2">
                  <a:lumMod val="75000"/>
                </a:schemeClr>
              </a:solidFill>
            </a:endParaRPr>
          </a:p>
        </p:txBody>
      </p:sp>
      <p:sp>
        <p:nvSpPr>
          <p:cNvPr id="6" name="Abgerundetes Rechteck 5"/>
          <p:cNvSpPr/>
          <p:nvPr/>
        </p:nvSpPr>
        <p:spPr>
          <a:xfrm>
            <a:off x="5652120" y="1340768"/>
            <a:ext cx="3024336" cy="1800200"/>
          </a:xfrm>
          <a:prstGeom prst="roundRect">
            <a:avLst/>
          </a:prstGeom>
          <a:solidFill>
            <a:schemeClr val="tx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bg2">
                    <a:lumMod val="75000"/>
                  </a:schemeClr>
                </a:solidFill>
              </a:rPr>
              <a:t>Sophia Rosina Richter </a:t>
            </a:r>
          </a:p>
          <a:p>
            <a:pPr algn="ctr"/>
            <a:r>
              <a:rPr lang="de-DE" dirty="0" smtClean="0">
                <a:solidFill>
                  <a:schemeClr val="bg2">
                    <a:lumMod val="75000"/>
                  </a:schemeClr>
                </a:solidFill>
              </a:rPr>
              <a:t>geb. Kuhn</a:t>
            </a:r>
          </a:p>
          <a:p>
            <a:pPr algn="ctr"/>
            <a:r>
              <a:rPr lang="de-DE" sz="2000" dirty="0" smtClean="0">
                <a:solidFill>
                  <a:schemeClr val="bg2">
                    <a:lumMod val="75000"/>
                  </a:schemeClr>
                </a:solidFill>
              </a:rPr>
              <a:t>1737-1797</a:t>
            </a:r>
          </a:p>
        </p:txBody>
      </p:sp>
      <p:sp>
        <p:nvSpPr>
          <p:cNvPr id="7" name="Abgerundetes Rechteck 6"/>
          <p:cNvSpPr/>
          <p:nvPr/>
        </p:nvSpPr>
        <p:spPr>
          <a:xfrm>
            <a:off x="0" y="4365104"/>
            <a:ext cx="1728192" cy="93610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smtClean="0">
                <a:solidFill>
                  <a:schemeClr val="bg2">
                    <a:lumMod val="75000"/>
                  </a:schemeClr>
                </a:solidFill>
              </a:rPr>
              <a:t>Johann Paulus Friedrich</a:t>
            </a:r>
            <a:endParaRPr lang="de-DE" sz="2000" dirty="0">
              <a:solidFill>
                <a:schemeClr val="bg2">
                  <a:lumMod val="75000"/>
                </a:schemeClr>
              </a:solidFill>
            </a:endParaRPr>
          </a:p>
        </p:txBody>
      </p:sp>
      <p:sp>
        <p:nvSpPr>
          <p:cNvPr id="10" name="Abgerundetes Rechteck 9"/>
          <p:cNvSpPr/>
          <p:nvPr/>
        </p:nvSpPr>
        <p:spPr>
          <a:xfrm>
            <a:off x="1835696" y="4365104"/>
            <a:ext cx="1728192" cy="93610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bg2">
                    <a:lumMod val="75000"/>
                  </a:schemeClr>
                </a:solidFill>
              </a:rPr>
              <a:t>Adam</a:t>
            </a:r>
          </a:p>
          <a:p>
            <a:pPr algn="ctr"/>
            <a:r>
              <a:rPr lang="de-DE" sz="2000" dirty="0" smtClean="0">
                <a:solidFill>
                  <a:schemeClr val="bg2">
                    <a:lumMod val="75000"/>
                  </a:schemeClr>
                </a:solidFill>
              </a:rPr>
              <a:t>1764-1816</a:t>
            </a:r>
            <a:endParaRPr lang="de-DE" sz="2000" dirty="0">
              <a:solidFill>
                <a:schemeClr val="bg2">
                  <a:lumMod val="75000"/>
                </a:schemeClr>
              </a:solidFill>
            </a:endParaRPr>
          </a:p>
        </p:txBody>
      </p:sp>
      <p:sp>
        <p:nvSpPr>
          <p:cNvPr id="11" name="Abgerundetes Rechteck 10"/>
          <p:cNvSpPr/>
          <p:nvPr/>
        </p:nvSpPr>
        <p:spPr>
          <a:xfrm>
            <a:off x="5580112" y="4365104"/>
            <a:ext cx="1728192" cy="93610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smtClean="0">
                <a:solidFill>
                  <a:schemeClr val="bg2">
                    <a:lumMod val="75000"/>
                  </a:schemeClr>
                </a:solidFill>
              </a:rPr>
              <a:t>Heinrich</a:t>
            </a:r>
          </a:p>
          <a:p>
            <a:pPr algn="ctr"/>
            <a:r>
              <a:rPr lang="de-DE" sz="2000" dirty="0" smtClean="0">
                <a:solidFill>
                  <a:schemeClr val="bg2">
                    <a:lumMod val="75000"/>
                  </a:schemeClr>
                </a:solidFill>
              </a:rPr>
              <a:t>1770-1789</a:t>
            </a:r>
            <a:endParaRPr lang="de-DE" sz="2000" dirty="0">
              <a:solidFill>
                <a:schemeClr val="bg2">
                  <a:lumMod val="75000"/>
                </a:schemeClr>
              </a:solidFill>
            </a:endParaRPr>
          </a:p>
        </p:txBody>
      </p:sp>
      <p:sp>
        <p:nvSpPr>
          <p:cNvPr id="12" name="Abgerundetes Rechteck 11"/>
          <p:cNvSpPr/>
          <p:nvPr/>
        </p:nvSpPr>
        <p:spPr>
          <a:xfrm>
            <a:off x="7415808" y="4365104"/>
            <a:ext cx="1728192" cy="93610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bg2">
                    <a:lumMod val="75000"/>
                  </a:schemeClr>
                </a:solidFill>
              </a:rPr>
              <a:t>Samuel</a:t>
            </a:r>
          </a:p>
          <a:p>
            <a:pPr algn="ctr"/>
            <a:r>
              <a:rPr lang="de-DE" sz="2000" dirty="0" smtClean="0">
                <a:solidFill>
                  <a:schemeClr val="bg2">
                    <a:lumMod val="75000"/>
                  </a:schemeClr>
                </a:solidFill>
              </a:rPr>
              <a:t>1778-1807</a:t>
            </a:r>
            <a:endParaRPr lang="de-DE" sz="2000" dirty="0">
              <a:solidFill>
                <a:schemeClr val="bg2">
                  <a:lumMod val="75000"/>
                </a:schemeClr>
              </a:solidFill>
            </a:endParaRPr>
          </a:p>
        </p:txBody>
      </p:sp>
      <p:cxnSp>
        <p:nvCxnSpPr>
          <p:cNvPr id="14" name="Gerade Verbindung 13"/>
          <p:cNvCxnSpPr/>
          <p:nvPr/>
        </p:nvCxnSpPr>
        <p:spPr>
          <a:xfrm>
            <a:off x="3491880" y="2276872"/>
            <a:ext cx="2232248"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Abgerundetes Rechteck 18"/>
          <p:cNvSpPr/>
          <p:nvPr/>
        </p:nvSpPr>
        <p:spPr>
          <a:xfrm>
            <a:off x="3707904" y="4365104"/>
            <a:ext cx="1728192" cy="93610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solidFill>
                  <a:schemeClr val="bg2">
                    <a:lumMod val="75000"/>
                  </a:schemeClr>
                </a:solidFill>
              </a:rPr>
              <a:t>Gottlieb</a:t>
            </a:r>
          </a:p>
          <a:p>
            <a:pPr algn="ctr"/>
            <a:r>
              <a:rPr lang="de-DE" sz="2000" dirty="0" smtClean="0">
                <a:solidFill>
                  <a:schemeClr val="bg2">
                    <a:lumMod val="75000"/>
                  </a:schemeClr>
                </a:solidFill>
              </a:rPr>
              <a:t>1768-1850</a:t>
            </a:r>
            <a:endParaRPr lang="de-DE" sz="2000" dirty="0">
              <a:solidFill>
                <a:schemeClr val="bg2">
                  <a:lumMod val="75000"/>
                </a:schemeClr>
              </a:solidFill>
            </a:endParaRPr>
          </a:p>
        </p:txBody>
      </p:sp>
      <p:cxnSp>
        <p:nvCxnSpPr>
          <p:cNvPr id="23" name="Gerade Verbindung 22"/>
          <p:cNvCxnSpPr/>
          <p:nvPr/>
        </p:nvCxnSpPr>
        <p:spPr>
          <a:xfrm flipV="1">
            <a:off x="1403648" y="2276872"/>
            <a:ext cx="3096344" cy="2088232"/>
          </a:xfrm>
          <a:prstGeom prst="line">
            <a:avLst/>
          </a:prstGeom>
          <a:ln w="571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flipV="1">
            <a:off x="2843808" y="2276872"/>
            <a:ext cx="1728192" cy="2160240"/>
          </a:xfrm>
          <a:prstGeom prst="line">
            <a:avLst/>
          </a:prstGeom>
          <a:ln w="571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a:stCxn id="19" idx="0"/>
          </p:cNvCxnSpPr>
          <p:nvPr/>
        </p:nvCxnSpPr>
        <p:spPr>
          <a:xfrm flipH="1" flipV="1">
            <a:off x="4499992" y="2348880"/>
            <a:ext cx="72008" cy="2016224"/>
          </a:xfrm>
          <a:prstGeom prst="line">
            <a:avLst/>
          </a:prstGeom>
          <a:ln w="571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2" name="Gerade Verbindung 31"/>
          <p:cNvCxnSpPr/>
          <p:nvPr/>
        </p:nvCxnSpPr>
        <p:spPr>
          <a:xfrm flipH="1" flipV="1">
            <a:off x="4572000" y="2276872"/>
            <a:ext cx="1440160" cy="2232248"/>
          </a:xfrm>
          <a:prstGeom prst="line">
            <a:avLst/>
          </a:prstGeom>
          <a:ln w="571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p:cNvCxnSpPr/>
          <p:nvPr/>
        </p:nvCxnSpPr>
        <p:spPr>
          <a:xfrm flipH="1" flipV="1">
            <a:off x="4644008" y="2276872"/>
            <a:ext cx="3024336" cy="2160240"/>
          </a:xfrm>
          <a:prstGeom prst="line">
            <a:avLst/>
          </a:prstGeom>
          <a:ln w="571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pic>
        <p:nvPicPr>
          <p:cNvPr id="17" name="Grafik 16" descr="Klecks_Jean_Paul_250.jpg"/>
          <p:cNvPicPr>
            <a:picLocks noChangeAspect="1"/>
          </p:cNvPicPr>
          <p:nvPr/>
        </p:nvPicPr>
        <p:blipFill>
          <a:blip r:embed="rId2" cstate="print"/>
          <a:stretch>
            <a:fillRect/>
          </a:stretch>
        </p:blipFill>
        <p:spPr>
          <a:xfrm>
            <a:off x="8529407" y="6006428"/>
            <a:ext cx="614593" cy="851572"/>
          </a:xfrm>
          <a:prstGeom prst="rect">
            <a:avLst/>
          </a:prstGeom>
        </p:spPr>
      </p:pic>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1. </a:t>
            </a:r>
            <a:r>
              <a:rPr lang="de-DE" dirty="0" err="1" smtClean="0"/>
              <a:t>Wunsiedel</a:t>
            </a:r>
            <a:r>
              <a:rPr lang="de-DE" dirty="0" smtClean="0"/>
              <a:t> und </a:t>
            </a:r>
            <a:r>
              <a:rPr lang="de-DE" dirty="0" err="1" smtClean="0"/>
              <a:t>Joditz</a:t>
            </a:r>
            <a:endParaRPr lang="de-DE" dirty="0"/>
          </a:p>
        </p:txBody>
      </p:sp>
      <p:sp>
        <p:nvSpPr>
          <p:cNvPr id="3" name="Inhaltsplatzhalter 2"/>
          <p:cNvSpPr>
            <a:spLocks noGrp="1"/>
          </p:cNvSpPr>
          <p:nvPr>
            <p:ph idx="1"/>
          </p:nvPr>
        </p:nvSpPr>
        <p:spPr>
          <a:xfrm>
            <a:off x="4211960" y="1600200"/>
            <a:ext cx="4474840" cy="4525963"/>
          </a:xfrm>
        </p:spPr>
        <p:txBody>
          <a:bodyPr>
            <a:normAutofit/>
          </a:bodyPr>
          <a:lstStyle/>
          <a:p>
            <a:pPr>
              <a:lnSpc>
                <a:spcPct val="150000"/>
              </a:lnSpc>
            </a:pPr>
            <a:r>
              <a:rPr lang="de-DE" sz="2800" dirty="0" smtClean="0"/>
              <a:t>1765 Umzug der Familie nach </a:t>
            </a:r>
            <a:r>
              <a:rPr lang="de-DE" sz="2800" dirty="0" err="1" smtClean="0"/>
              <a:t>Joditz</a:t>
            </a:r>
            <a:r>
              <a:rPr lang="de-DE" sz="2800" dirty="0" smtClean="0"/>
              <a:t>, wo der Vater eine Pfarrstelle antritt</a:t>
            </a:r>
          </a:p>
          <a:p>
            <a:pPr>
              <a:lnSpc>
                <a:spcPct val="150000"/>
              </a:lnSpc>
            </a:pPr>
            <a:r>
              <a:rPr lang="de-DE" sz="2800" dirty="0" smtClean="0"/>
              <a:t>Erster Hausunterricht durch den Vater</a:t>
            </a:r>
          </a:p>
          <a:p>
            <a:endParaRPr lang="de-DE" dirty="0"/>
          </a:p>
        </p:txBody>
      </p:sp>
      <p:sp>
        <p:nvSpPr>
          <p:cNvPr id="5" name="Textfeld 4"/>
          <p:cNvSpPr txBox="1"/>
          <p:nvPr/>
        </p:nvSpPr>
        <p:spPr>
          <a:xfrm>
            <a:off x="683568" y="5949280"/>
            <a:ext cx="3744416" cy="369332"/>
          </a:xfrm>
          <a:prstGeom prst="rect">
            <a:avLst/>
          </a:prstGeom>
          <a:noFill/>
        </p:spPr>
        <p:txBody>
          <a:bodyPr wrap="square" rtlCol="0">
            <a:spAutoFit/>
          </a:bodyPr>
          <a:lstStyle/>
          <a:p>
            <a:r>
              <a:rPr lang="de-DE" dirty="0" smtClean="0"/>
              <a:t>Pfarrkirche </a:t>
            </a:r>
            <a:r>
              <a:rPr lang="de-DE" dirty="0" err="1" smtClean="0"/>
              <a:t>Joditz</a:t>
            </a:r>
            <a:endParaRPr lang="de-DE" dirty="0"/>
          </a:p>
        </p:txBody>
      </p:sp>
      <p:pic>
        <p:nvPicPr>
          <p:cNvPr id="1026" name="Picture 2"/>
          <p:cNvPicPr>
            <a:picLocks noChangeAspect="1" noChangeArrowheads="1"/>
          </p:cNvPicPr>
          <p:nvPr/>
        </p:nvPicPr>
        <p:blipFill>
          <a:blip r:embed="rId2" cstate="print"/>
          <a:srcRect l="4215" r="2620" b="3345"/>
          <a:stretch>
            <a:fillRect/>
          </a:stretch>
        </p:blipFill>
        <p:spPr bwMode="auto">
          <a:xfrm rot="5400000">
            <a:off x="55856" y="1980511"/>
            <a:ext cx="4608513" cy="3329027"/>
          </a:xfrm>
          <a:prstGeom prst="rect">
            <a:avLst/>
          </a:prstGeom>
          <a:noFill/>
          <a:ln w="9525">
            <a:noFill/>
            <a:miter lim="800000"/>
            <a:headEnd/>
            <a:tailEnd/>
          </a:ln>
        </p:spPr>
      </p:pic>
      <p:pic>
        <p:nvPicPr>
          <p:cNvPr id="6" name="Grafik 5" descr="Klecks_Jean_Paul_250.jpg"/>
          <p:cNvPicPr>
            <a:picLocks noChangeAspect="1"/>
          </p:cNvPicPr>
          <p:nvPr/>
        </p:nvPicPr>
        <p:blipFill>
          <a:blip r:embed="rId3" cstate="print"/>
          <a:stretch>
            <a:fillRect/>
          </a:stretch>
        </p:blipFill>
        <p:spPr>
          <a:xfrm>
            <a:off x="8529407" y="6006428"/>
            <a:ext cx="614593" cy="851572"/>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2. Schwarzenbach und Hof</a:t>
            </a:r>
            <a:endParaRPr lang="de-DE" dirty="0"/>
          </a:p>
        </p:txBody>
      </p:sp>
      <p:sp>
        <p:nvSpPr>
          <p:cNvPr id="3" name="Inhaltsplatzhalter 2"/>
          <p:cNvSpPr>
            <a:spLocks noGrp="1"/>
          </p:cNvSpPr>
          <p:nvPr>
            <p:ph idx="1"/>
          </p:nvPr>
        </p:nvSpPr>
        <p:spPr>
          <a:xfrm>
            <a:off x="5364088" y="1600200"/>
            <a:ext cx="3322712" cy="4525963"/>
          </a:xfrm>
        </p:spPr>
        <p:txBody>
          <a:bodyPr/>
          <a:lstStyle/>
          <a:p>
            <a:r>
              <a:rPr lang="de-DE" dirty="0" smtClean="0"/>
              <a:t>1776 Umzug nach Schwarzenbach </a:t>
            </a:r>
            <a:r>
              <a:rPr lang="de-DE" dirty="0" err="1" smtClean="0"/>
              <a:t>a.d</a:t>
            </a:r>
            <a:r>
              <a:rPr lang="de-DE" dirty="0" smtClean="0"/>
              <a:t>. Saale</a:t>
            </a:r>
          </a:p>
          <a:p>
            <a:r>
              <a:rPr lang="de-DE" dirty="0" smtClean="0"/>
              <a:t>ab 1779 Schüler in Hof </a:t>
            </a:r>
          </a:p>
          <a:p>
            <a:pPr>
              <a:buNone/>
            </a:pPr>
            <a:r>
              <a:rPr lang="de-DE" sz="3200" dirty="0" smtClean="0"/>
              <a:t>    Tod des Vaters</a:t>
            </a:r>
          </a:p>
        </p:txBody>
      </p:sp>
      <p:pic>
        <p:nvPicPr>
          <p:cNvPr id="18433" name="Picture 1" descr="E:\SPEICHERN0310.BMP"/>
          <p:cNvPicPr>
            <a:picLocks noChangeAspect="1" noChangeArrowheads="1"/>
          </p:cNvPicPr>
          <p:nvPr/>
        </p:nvPicPr>
        <p:blipFill>
          <a:blip r:embed="rId2" cstate="print"/>
          <a:srcRect l="61025" t="9945" r="5113" b="60014"/>
          <a:stretch>
            <a:fillRect/>
          </a:stretch>
        </p:blipFill>
        <p:spPr bwMode="auto">
          <a:xfrm>
            <a:off x="395536" y="1556792"/>
            <a:ext cx="4931214" cy="3096344"/>
          </a:xfrm>
          <a:prstGeom prst="rect">
            <a:avLst/>
          </a:prstGeom>
          <a:noFill/>
        </p:spPr>
      </p:pic>
      <p:sp>
        <p:nvSpPr>
          <p:cNvPr id="6" name="Textfeld 5"/>
          <p:cNvSpPr txBox="1"/>
          <p:nvPr/>
        </p:nvSpPr>
        <p:spPr>
          <a:xfrm>
            <a:off x="323528" y="5013176"/>
            <a:ext cx="4536504" cy="646331"/>
          </a:xfrm>
          <a:prstGeom prst="rect">
            <a:avLst/>
          </a:prstGeom>
          <a:noFill/>
        </p:spPr>
        <p:txBody>
          <a:bodyPr wrap="square" rtlCol="0">
            <a:spAutoFit/>
          </a:bodyPr>
          <a:lstStyle/>
          <a:p>
            <a:r>
              <a:rPr lang="de-DE" dirty="0" smtClean="0"/>
              <a:t>Ansicht der Stadt Hof, Johann Georg Klöppel, 1792</a:t>
            </a:r>
            <a:endParaRPr lang="de-DE" dirty="0"/>
          </a:p>
        </p:txBody>
      </p:sp>
      <p:pic>
        <p:nvPicPr>
          <p:cNvPr id="7" name="Grafik 6" descr="Klecks_Jean_Paul_250.jpg"/>
          <p:cNvPicPr>
            <a:picLocks noChangeAspect="1"/>
          </p:cNvPicPr>
          <p:nvPr/>
        </p:nvPicPr>
        <p:blipFill>
          <a:blip r:embed="rId3" cstate="print"/>
          <a:stretch>
            <a:fillRect/>
          </a:stretch>
        </p:blipFill>
        <p:spPr>
          <a:xfrm>
            <a:off x="8529407" y="6006428"/>
            <a:ext cx="614593" cy="851572"/>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2. Schwarzenbach und Hof</a:t>
            </a:r>
            <a:endParaRPr lang="de-DE" dirty="0"/>
          </a:p>
        </p:txBody>
      </p:sp>
      <p:sp>
        <p:nvSpPr>
          <p:cNvPr id="3" name="Inhaltsplatzhalter 2"/>
          <p:cNvSpPr>
            <a:spLocks noGrp="1"/>
          </p:cNvSpPr>
          <p:nvPr>
            <p:ph idx="1"/>
          </p:nvPr>
        </p:nvSpPr>
        <p:spPr>
          <a:xfrm>
            <a:off x="4211960" y="1412776"/>
            <a:ext cx="4932040" cy="5445224"/>
          </a:xfrm>
        </p:spPr>
        <p:txBody>
          <a:bodyPr>
            <a:normAutofit/>
          </a:bodyPr>
          <a:lstStyle/>
          <a:p>
            <a:pPr>
              <a:lnSpc>
                <a:spcPct val="150000"/>
              </a:lnSpc>
            </a:pPr>
            <a:r>
              <a:rPr lang="de-DE" sz="2800" dirty="0" smtClean="0"/>
              <a:t>1780 Abitur, Rede „Über den Nutzen und Schaden der Erfindung neuer Wahrheiten“ zur Schulentlassung</a:t>
            </a:r>
          </a:p>
          <a:p>
            <a:pPr>
              <a:lnSpc>
                <a:spcPct val="150000"/>
              </a:lnSpc>
            </a:pPr>
            <a:r>
              <a:rPr lang="de-DE" sz="2800" dirty="0" smtClean="0"/>
              <a:t>1780/1781 „Übungen im Denken“, „Abelard und Heloise“</a:t>
            </a:r>
          </a:p>
          <a:p>
            <a:endParaRPr lang="de-DE" dirty="0"/>
          </a:p>
        </p:txBody>
      </p:sp>
      <p:pic>
        <p:nvPicPr>
          <p:cNvPr id="21506" name="Picture 2" descr="https://encrypted-tbn2.gstatic.com/images?q=tbn:ANd9GcQAQ9Cc91XxS3YA7-8rZPSlXE2NOeAj6XGIrulKv7Z82poRwEqDew"/>
          <p:cNvPicPr>
            <a:picLocks noChangeAspect="1" noChangeArrowheads="1"/>
          </p:cNvPicPr>
          <p:nvPr/>
        </p:nvPicPr>
        <p:blipFill>
          <a:blip r:embed="rId2" cstate="print"/>
          <a:srcRect l="16033"/>
          <a:stretch>
            <a:fillRect/>
          </a:stretch>
        </p:blipFill>
        <p:spPr bwMode="auto">
          <a:xfrm>
            <a:off x="0" y="1340768"/>
            <a:ext cx="4047528" cy="3500725"/>
          </a:xfrm>
          <a:prstGeom prst="rect">
            <a:avLst/>
          </a:prstGeom>
          <a:noFill/>
        </p:spPr>
      </p:pic>
      <p:sp>
        <p:nvSpPr>
          <p:cNvPr id="5" name="Textfeld 4"/>
          <p:cNvSpPr txBox="1"/>
          <p:nvPr/>
        </p:nvSpPr>
        <p:spPr>
          <a:xfrm>
            <a:off x="323528" y="5013176"/>
            <a:ext cx="4032448" cy="369332"/>
          </a:xfrm>
          <a:prstGeom prst="rect">
            <a:avLst/>
          </a:prstGeom>
          <a:noFill/>
        </p:spPr>
        <p:txBody>
          <a:bodyPr wrap="square" rtlCol="0">
            <a:spAutoFit/>
          </a:bodyPr>
          <a:lstStyle/>
          <a:p>
            <a:r>
              <a:rPr lang="de-DE" dirty="0" smtClean="0"/>
              <a:t>Das Hofer Gymnasium</a:t>
            </a:r>
            <a:endParaRPr lang="de-DE" dirty="0"/>
          </a:p>
        </p:txBody>
      </p:sp>
      <p:pic>
        <p:nvPicPr>
          <p:cNvPr id="6" name="Grafik 5" descr="Klecks_Jean_Paul_250.jpg"/>
          <p:cNvPicPr>
            <a:picLocks noChangeAspect="1"/>
          </p:cNvPicPr>
          <p:nvPr/>
        </p:nvPicPr>
        <p:blipFill>
          <a:blip r:embed="rId3" cstate="print"/>
          <a:stretch>
            <a:fillRect/>
          </a:stretch>
        </p:blipFill>
        <p:spPr>
          <a:xfrm>
            <a:off x="8529407" y="6006428"/>
            <a:ext cx="614593" cy="851572"/>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linds(horizontal)">
                                      <p:cBhvr>
                                        <p:cTn id="7" dur="500"/>
                                        <p:tgtEl>
                                          <p:spTgt spid="2150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linds(horizont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linds(horizontal)">
                                      <p:cBhvr>
                                        <p:cTn id="1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0"/>
            <a:ext cx="8229600" cy="1143000"/>
          </a:xfrm>
        </p:spPr>
        <p:txBody>
          <a:bodyPr/>
          <a:lstStyle/>
          <a:p>
            <a:r>
              <a:rPr lang="de-DE" dirty="0" smtClean="0"/>
              <a:t>3. Leipzig – Weimar - Berlin</a:t>
            </a:r>
            <a:endParaRPr lang="de-DE" dirty="0"/>
          </a:p>
        </p:txBody>
      </p:sp>
      <p:sp>
        <p:nvSpPr>
          <p:cNvPr id="3" name="Inhaltsplatzhalter 2"/>
          <p:cNvSpPr>
            <a:spLocks noGrp="1"/>
          </p:cNvSpPr>
          <p:nvPr>
            <p:ph idx="1"/>
          </p:nvPr>
        </p:nvSpPr>
        <p:spPr>
          <a:xfrm>
            <a:off x="4716016" y="1196752"/>
            <a:ext cx="4042792" cy="4525963"/>
          </a:xfrm>
        </p:spPr>
        <p:txBody>
          <a:bodyPr>
            <a:normAutofit fontScale="92500"/>
          </a:bodyPr>
          <a:lstStyle/>
          <a:p>
            <a:r>
              <a:rPr lang="de-DE" dirty="0" smtClean="0"/>
              <a:t>1781 Beginn des Theologiestudiums in Leipzig</a:t>
            </a:r>
          </a:p>
          <a:p>
            <a:r>
              <a:rPr lang="de-DE" dirty="0" smtClean="0"/>
              <a:t>1782 „Lob der Dummheit“ </a:t>
            </a:r>
          </a:p>
          <a:p>
            <a:r>
              <a:rPr lang="de-DE" dirty="0" smtClean="0"/>
              <a:t>1783 „Grönländische Prozesse“</a:t>
            </a:r>
          </a:p>
          <a:p>
            <a:r>
              <a:rPr lang="de-DE" dirty="0" smtClean="0"/>
              <a:t>1784 Flucht vor den Gläubigern nach Hof</a:t>
            </a:r>
            <a:endParaRPr lang="de-DE" dirty="0"/>
          </a:p>
        </p:txBody>
      </p:sp>
      <p:sp>
        <p:nvSpPr>
          <p:cNvPr id="6" name="Textfeld 5"/>
          <p:cNvSpPr txBox="1"/>
          <p:nvPr/>
        </p:nvSpPr>
        <p:spPr>
          <a:xfrm>
            <a:off x="323528" y="1124744"/>
            <a:ext cx="4536504" cy="5262979"/>
          </a:xfrm>
          <a:prstGeom prst="rect">
            <a:avLst/>
          </a:prstGeom>
          <a:noFill/>
        </p:spPr>
        <p:txBody>
          <a:bodyPr wrap="square" rtlCol="0">
            <a:spAutoFit/>
          </a:bodyPr>
          <a:lstStyle/>
          <a:p>
            <a:r>
              <a:rPr lang="de-DE" sz="2800" b="1" i="1" dirty="0" smtClean="0">
                <a:solidFill>
                  <a:schemeClr val="bg2">
                    <a:lumMod val="20000"/>
                    <a:lumOff val="80000"/>
                  </a:schemeClr>
                </a:solidFill>
              </a:rPr>
              <a:t>Leipzig, 1.12.1781</a:t>
            </a:r>
          </a:p>
          <a:p>
            <a:r>
              <a:rPr lang="de-DE" sz="2800" b="1" i="1" dirty="0" smtClean="0">
                <a:solidFill>
                  <a:schemeClr val="bg2">
                    <a:lumMod val="20000"/>
                    <a:lumOff val="80000"/>
                  </a:schemeClr>
                </a:solidFill>
              </a:rPr>
              <a:t>„Geliebte Mama!</a:t>
            </a:r>
          </a:p>
          <a:p>
            <a:r>
              <a:rPr lang="de-DE" sz="2800" i="1" dirty="0" smtClean="0">
                <a:solidFill>
                  <a:schemeClr val="bg2">
                    <a:lumMod val="20000"/>
                    <a:lumOff val="80000"/>
                  </a:schemeClr>
                </a:solidFill>
              </a:rPr>
              <a:t>Ich erwarte täglich Briefe von Ihnen; ich hoffe immer, […] Geld zu erhalten, um das ich Sie gebeten habe. […] Ich </a:t>
            </a:r>
            <a:r>
              <a:rPr lang="de-DE" sz="2800" i="1" dirty="0" err="1" smtClean="0">
                <a:solidFill>
                  <a:schemeClr val="bg2">
                    <a:lumMod val="20000"/>
                    <a:lumOff val="80000"/>
                  </a:schemeClr>
                </a:solidFill>
              </a:rPr>
              <a:t>muß</a:t>
            </a:r>
            <a:r>
              <a:rPr lang="de-DE" sz="2800" i="1" dirty="0" smtClean="0">
                <a:solidFill>
                  <a:schemeClr val="bg2">
                    <a:lumMod val="20000"/>
                    <a:lumOff val="80000"/>
                  </a:schemeClr>
                </a:solidFill>
              </a:rPr>
              <a:t> doch essen und kann nicht unaufhörlich beim </a:t>
            </a:r>
            <a:r>
              <a:rPr lang="de-DE" sz="2800" i="1" dirty="0" err="1" smtClean="0">
                <a:solidFill>
                  <a:schemeClr val="bg2">
                    <a:lumMod val="20000"/>
                    <a:lumOff val="80000"/>
                  </a:schemeClr>
                </a:solidFill>
              </a:rPr>
              <a:t>Trakteur</a:t>
            </a:r>
            <a:r>
              <a:rPr lang="de-DE" sz="2800" i="1" dirty="0" smtClean="0">
                <a:solidFill>
                  <a:schemeClr val="bg2">
                    <a:lumMod val="20000"/>
                    <a:lumOff val="80000"/>
                  </a:schemeClr>
                </a:solidFill>
              </a:rPr>
              <a:t> borgen – Ich </a:t>
            </a:r>
            <a:r>
              <a:rPr lang="de-DE" sz="2800" i="1" dirty="0" err="1" smtClean="0">
                <a:solidFill>
                  <a:schemeClr val="bg2">
                    <a:lumMod val="20000"/>
                    <a:lumOff val="80000"/>
                  </a:schemeClr>
                </a:solidFill>
              </a:rPr>
              <a:t>muß</a:t>
            </a:r>
            <a:r>
              <a:rPr lang="de-DE" sz="2800" i="1" dirty="0" smtClean="0">
                <a:solidFill>
                  <a:schemeClr val="bg2">
                    <a:lumMod val="20000"/>
                    <a:lumOff val="80000"/>
                  </a:schemeClr>
                </a:solidFill>
              </a:rPr>
              <a:t> einheizen; wo soll ich aber Holz bekommen ohne Geld.? Ich kann ja nicht erfrieren!“</a:t>
            </a:r>
            <a:endParaRPr lang="de-DE" sz="2800" i="1" dirty="0">
              <a:solidFill>
                <a:schemeClr val="bg2">
                  <a:lumMod val="20000"/>
                  <a:lumOff val="80000"/>
                </a:schemeClr>
              </a:solidFill>
            </a:endParaRPr>
          </a:p>
        </p:txBody>
      </p:sp>
      <p:pic>
        <p:nvPicPr>
          <p:cNvPr id="5" name="Grafik 4" descr="Klecks_Jean_Paul_250.jpg"/>
          <p:cNvPicPr>
            <a:picLocks noChangeAspect="1"/>
          </p:cNvPicPr>
          <p:nvPr/>
        </p:nvPicPr>
        <p:blipFill>
          <a:blip r:embed="rId2" cstate="print"/>
          <a:stretch>
            <a:fillRect/>
          </a:stretch>
        </p:blipFill>
        <p:spPr>
          <a:xfrm>
            <a:off x="8529407" y="6006428"/>
            <a:ext cx="614593" cy="851572"/>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3. Leipzig-Weimar-Berlin</a:t>
            </a:r>
            <a:endParaRPr lang="de-DE" dirty="0"/>
          </a:p>
        </p:txBody>
      </p:sp>
      <p:sp>
        <p:nvSpPr>
          <p:cNvPr id="3" name="Inhaltsplatzhalter 2"/>
          <p:cNvSpPr>
            <a:spLocks noGrp="1"/>
          </p:cNvSpPr>
          <p:nvPr>
            <p:ph idx="1"/>
          </p:nvPr>
        </p:nvSpPr>
        <p:spPr>
          <a:xfrm>
            <a:off x="4211960" y="1600200"/>
            <a:ext cx="4932040" cy="4525963"/>
          </a:xfrm>
        </p:spPr>
        <p:txBody>
          <a:bodyPr/>
          <a:lstStyle/>
          <a:p>
            <a:r>
              <a:rPr lang="de-DE" dirty="0" smtClean="0"/>
              <a:t>Ende 1786 - Frühjahr 1789 Hauslehrer in </a:t>
            </a:r>
            <a:r>
              <a:rPr lang="de-DE" dirty="0" err="1" smtClean="0"/>
              <a:t>Töpen</a:t>
            </a:r>
            <a:endParaRPr lang="de-DE" dirty="0" smtClean="0"/>
          </a:p>
          <a:p>
            <a:r>
              <a:rPr lang="de-DE" dirty="0" smtClean="0"/>
              <a:t>1789 „Auswahl aus des Teufels Papieren“</a:t>
            </a:r>
          </a:p>
          <a:p>
            <a:r>
              <a:rPr lang="de-DE" dirty="0" smtClean="0"/>
              <a:t>1790 Winkelschullehrer in Schwarzenbach/Saale</a:t>
            </a:r>
            <a:endParaRPr lang="de-DE" dirty="0"/>
          </a:p>
        </p:txBody>
      </p:sp>
      <p:pic>
        <p:nvPicPr>
          <p:cNvPr id="6" name="Grafik 5" descr="Buchru¦êcken.jpg"/>
          <p:cNvPicPr>
            <a:picLocks noChangeAspect="1"/>
          </p:cNvPicPr>
          <p:nvPr/>
        </p:nvPicPr>
        <p:blipFill>
          <a:blip r:embed="rId2" cstate="print"/>
          <a:stretch>
            <a:fillRect/>
          </a:stretch>
        </p:blipFill>
        <p:spPr>
          <a:xfrm>
            <a:off x="539552" y="1196752"/>
            <a:ext cx="3240360" cy="5121416"/>
          </a:xfrm>
          <a:prstGeom prst="rect">
            <a:avLst/>
          </a:prstGeom>
        </p:spPr>
      </p:pic>
      <p:sp>
        <p:nvSpPr>
          <p:cNvPr id="8" name="Textfeld 7"/>
          <p:cNvSpPr txBox="1"/>
          <p:nvPr/>
        </p:nvSpPr>
        <p:spPr>
          <a:xfrm>
            <a:off x="4067944" y="5229200"/>
            <a:ext cx="4536504" cy="1354217"/>
          </a:xfrm>
          <a:prstGeom prst="rect">
            <a:avLst/>
          </a:prstGeom>
          <a:noFill/>
        </p:spPr>
        <p:txBody>
          <a:bodyPr wrap="square" rtlCol="0">
            <a:spAutoFit/>
          </a:bodyPr>
          <a:lstStyle/>
          <a:p>
            <a:r>
              <a:rPr lang="de-DE" sz="2200" b="1" i="1" dirty="0" smtClean="0">
                <a:solidFill>
                  <a:schemeClr val="bg2">
                    <a:lumMod val="20000"/>
                    <a:lumOff val="80000"/>
                  </a:schemeClr>
                </a:solidFill>
              </a:rPr>
              <a:t>„Die lutherische Religion und die Rentiere vertragen die Wärme des Südens nicht.“</a:t>
            </a:r>
          </a:p>
          <a:p>
            <a:r>
              <a:rPr lang="de-DE" sz="1600" b="1" i="1" dirty="0" smtClean="0">
                <a:solidFill>
                  <a:schemeClr val="bg2">
                    <a:lumMod val="20000"/>
                    <a:lumOff val="80000"/>
                  </a:schemeClr>
                </a:solidFill>
              </a:rPr>
              <a:t>Bonmot von Jean Pauls Winkelschülern</a:t>
            </a:r>
          </a:p>
        </p:txBody>
      </p:sp>
      <p:pic>
        <p:nvPicPr>
          <p:cNvPr id="7" name="Grafik 6" descr="Klecks_Jean_Paul_250.jpg"/>
          <p:cNvPicPr>
            <a:picLocks noChangeAspect="1"/>
          </p:cNvPicPr>
          <p:nvPr/>
        </p:nvPicPr>
        <p:blipFill>
          <a:blip r:embed="rId3" cstate="print"/>
          <a:stretch>
            <a:fillRect/>
          </a:stretch>
        </p:blipFill>
        <p:spPr>
          <a:xfrm>
            <a:off x="8529407" y="6006428"/>
            <a:ext cx="614593" cy="851572"/>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30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yperion">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1251</Words>
  <Application>Microsoft Office PowerPoint</Application>
  <PresentationFormat>On-screen Show (4:3)</PresentationFormat>
  <Paragraphs>156</Paragraphs>
  <Slides>23</Slides>
  <Notes>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Larissa-Design</vt:lpstr>
      <vt:lpstr>Jean Paul (1763-1825)</vt:lpstr>
      <vt:lpstr>„Wenn ihr wüßtet, wie wenig ich nach J.P.F. Richter frage: ein unbedeutender Wicht, aber ich wohne darin, im Wicht.“</vt:lpstr>
      <vt:lpstr>1. Wunsiedel und Joditz</vt:lpstr>
      <vt:lpstr>1. Wunsiedel und Joditz</vt:lpstr>
      <vt:lpstr>1. Wunsiedel und Joditz</vt:lpstr>
      <vt:lpstr>2. Schwarzenbach und Hof</vt:lpstr>
      <vt:lpstr>2. Schwarzenbach und Hof</vt:lpstr>
      <vt:lpstr>3. Leipzig – Weimar - Berlin</vt:lpstr>
      <vt:lpstr>3. Leipzig-Weimar-Berlin</vt:lpstr>
      <vt:lpstr>3. Leipzig – Weimar - Berlin</vt:lpstr>
      <vt:lpstr>3. Leipzig – Weimar - Berlin</vt:lpstr>
      <vt:lpstr>3. Leipzig – Weimar – Berlin </vt:lpstr>
      <vt:lpstr>4. Meiningen - Coburg</vt:lpstr>
      <vt:lpstr>4. Meiningen und Coburg</vt:lpstr>
      <vt:lpstr>5. Bayreuth</vt:lpstr>
      <vt:lpstr>5. Bayreuth</vt:lpstr>
      <vt:lpstr>5. Bayreuth</vt:lpstr>
      <vt:lpstr>5. Bayreuth</vt:lpstr>
      <vt:lpstr>5. Bayreuth</vt:lpstr>
      <vt:lpstr>6. Jean Paul zum 250.</vt:lpstr>
      <vt:lpstr>6. Jean Paul zum 250.</vt:lpstr>
      <vt:lpstr>Jean Paul 2013 e.V </vt:lpstr>
      <vt:lpstr>Quellenangaben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Jean Paul (1763-1825)</dc:title>
  <dc:creator>Windows-Benutzer</dc:creator>
  <cp:lastModifiedBy>Monika</cp:lastModifiedBy>
  <cp:revision>76</cp:revision>
  <dcterms:created xsi:type="dcterms:W3CDTF">2013-02-12T10:52:03Z</dcterms:created>
  <dcterms:modified xsi:type="dcterms:W3CDTF">2019-08-06T07:50:55Z</dcterms:modified>
</cp:coreProperties>
</file>